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9" r:id="rId2"/>
    <p:sldId id="265" r:id="rId3"/>
    <p:sldId id="266" r:id="rId4"/>
    <p:sldId id="278" r:id="rId5"/>
    <p:sldId id="284" r:id="rId6"/>
    <p:sldId id="279" r:id="rId7"/>
    <p:sldId id="260" r:id="rId8"/>
    <p:sldId id="269" r:id="rId9"/>
    <p:sldId id="276" r:id="rId10"/>
    <p:sldId id="263" r:id="rId11"/>
    <p:sldId id="262" r:id="rId12"/>
    <p:sldId id="277" r:id="rId13"/>
    <p:sldId id="257" r:id="rId14"/>
    <p:sldId id="264" r:id="rId15"/>
    <p:sldId id="280" r:id="rId16"/>
    <p:sldId id="258" r:id="rId17"/>
    <p:sldId id="274" r:id="rId18"/>
    <p:sldId id="267" r:id="rId19"/>
    <p:sldId id="273" r:id="rId20"/>
    <p:sldId id="282"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050"/>
    <a:srgbClr val="7CD100"/>
    <a:srgbClr val="616161"/>
    <a:srgbClr val="005A74"/>
    <a:srgbClr val="0095E4"/>
    <a:srgbClr val="525252"/>
    <a:srgbClr val="0018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6" d="100"/>
          <a:sy n="116" d="100"/>
        </p:scale>
        <p:origin x="1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4DA7E-2FFB-4F57-95FB-2C6538097A5D}" type="datetimeFigureOut">
              <a:rPr lang="en-US" smtClean="0"/>
              <a:t>03-Apr-17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21F344-77D9-4230-ADEE-A7CD522C5C14}" type="slidenum">
              <a:rPr lang="en-US" smtClean="0"/>
              <a:t>‹#›</a:t>
            </a:fld>
            <a:endParaRPr lang="en-US"/>
          </a:p>
        </p:txBody>
      </p:sp>
    </p:spTree>
    <p:extLst>
      <p:ext uri="{BB962C8B-B14F-4D97-AF65-F5344CB8AC3E}">
        <p14:creationId xmlns:p14="http://schemas.microsoft.com/office/powerpoint/2010/main" val="2708527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398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1143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638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81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546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68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46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563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37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48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359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84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9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521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891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Think ETL (Extract, Transform, Load) in the cloud. Event Hubs does the same for IoT type ingestion of data that streams in from lots of end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 data brought in then can be persisted in flexible big data storage services like Data Lake Store and Azure SQL Data Warehouse.</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pPr rtl="0"/>
            <a:r>
              <a:rPr lang="en-US" sz="1200" kern="1200" dirty="0">
                <a:solidFill>
                  <a:schemeClr val="tx1"/>
                </a:solidFill>
                <a:effectLst/>
                <a:latin typeface="+mn-lt"/>
                <a:ea typeface="+mn-ea"/>
                <a:cs typeface="+mn-cs"/>
              </a:rPr>
              <a:t>The resultant analytics services and models created by taking these steps can then be surfaced as interactive dashboards and visualizations via Power BI.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 high level though, Cortana Intelligence capabilities are in three main areas: data, analytics and intelligence.   </a:t>
            </a:r>
          </a:p>
          <a:p>
            <a:pPr rtl="0"/>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049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268971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548437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991078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5248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19631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10128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445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8156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474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7429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4627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293460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738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3404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9040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0150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834421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2411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1188171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75171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8209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76264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643636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638589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5085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90624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210355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433229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yann.lecun.com/exdb/mnis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zuremarketplace.microsoft.com/en-us/marketplace/apps/microsoft-ads.dsvm-deep-learning" TargetMode="External"/><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30.png"/><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learnanalytics.microsoft.com/home/index" TargetMode="External"/><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hyperlink" Target="http://learnanalytics.microsoft.com/home/index" TargetMode="External"/><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hyperlink" Target="http://aka.ms/dsvm/forum" TargetMode="External"/><Relationship Id="rId7" Type="http://schemas.openxmlformats.org/officeDocument/2006/relationships/hyperlink" Target="http://learnanalytics.microsoft.com/" TargetMode="External"/><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hyperlink" Target="http://aka.ms/dsvm/handout" TargetMode="External"/><Relationship Id="rId5" Type="http://schemas.openxmlformats.org/officeDocument/2006/relationships/hyperlink" Target="http://aka.ms/dsvm/workshop" TargetMode="External"/><Relationship Id="rId4" Type="http://schemas.openxmlformats.org/officeDocument/2006/relationships/hyperlink" Target="http://aka.ms/dsv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learnanalytics.microsoft.com/home/index" TargetMode="External"/><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hyperlink" Target="http://www.andresmh.com/nyctaxitrip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218902"/>
            <a:ext cx="12192000" cy="2909309"/>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3" name="Picture 2"/>
          <p:cNvPicPr>
            <a:picLocks noChangeAspect="1"/>
          </p:cNvPicPr>
          <p:nvPr/>
        </p:nvPicPr>
        <p:blipFill>
          <a:blip r:embed="rId2"/>
          <a:stretch>
            <a:fillRect/>
          </a:stretch>
        </p:blipFill>
        <p:spPr>
          <a:xfrm>
            <a:off x="3848564" y="4552541"/>
            <a:ext cx="3504865" cy="1746916"/>
          </a:xfrm>
          <a:prstGeom prst="rect">
            <a:avLst/>
          </a:prstGeom>
        </p:spPr>
      </p:pic>
      <p:sp>
        <p:nvSpPr>
          <p:cNvPr id="2" name="Title 1"/>
          <p:cNvSpPr>
            <a:spLocks noGrp="1"/>
          </p:cNvSpPr>
          <p:nvPr>
            <p:ph type="title"/>
          </p:nvPr>
        </p:nvSpPr>
        <p:spPr>
          <a:xfrm>
            <a:off x="144377" y="408519"/>
            <a:ext cx="11655840" cy="899665"/>
          </a:xfrm>
        </p:spPr>
        <p:txBody>
          <a:bodyPr/>
          <a:lstStyle/>
          <a:p>
            <a:r>
              <a:rPr lang="en-US" sz="6000" b="1" dirty="0">
                <a:solidFill>
                  <a:schemeClr val="tx1"/>
                </a:solidFill>
              </a:rPr>
              <a:t>Data Science Virtual Machine – </a:t>
            </a:r>
            <a:br>
              <a:rPr lang="en-US" sz="6000" b="1" dirty="0">
                <a:solidFill>
                  <a:schemeClr val="tx1"/>
                </a:solidFill>
              </a:rPr>
            </a:br>
            <a:r>
              <a:rPr lang="en-US" sz="5400" b="1" dirty="0">
                <a:solidFill>
                  <a:schemeClr val="tx1"/>
                </a:solidFill>
              </a:rPr>
              <a:t>A Walkthrough of end-to-end </a:t>
            </a:r>
            <a:br>
              <a:rPr lang="en-US" sz="5400" b="1" dirty="0">
                <a:solidFill>
                  <a:schemeClr val="tx1"/>
                </a:solidFill>
              </a:rPr>
            </a:br>
            <a:r>
              <a:rPr lang="en-US" sz="5400" b="1" dirty="0">
                <a:solidFill>
                  <a:schemeClr val="tx1"/>
                </a:solidFill>
              </a:rPr>
              <a:t>Analytics Scenarios</a:t>
            </a:r>
            <a:br>
              <a:rPr lang="en-US" sz="5400" b="1" dirty="0"/>
            </a:br>
            <a:br>
              <a:rPr lang="en-US" sz="4000" b="1" dirty="0"/>
            </a:br>
            <a:r>
              <a:rPr lang="en-US" sz="3600" b="1" dirty="0"/>
              <a:t>Barnam Bora</a:t>
            </a:r>
            <a:br>
              <a:rPr lang="en-US" sz="3600" b="1" dirty="0"/>
            </a:br>
            <a:r>
              <a:rPr lang="en-US" sz="3600" b="1" dirty="0"/>
              <a:t>Program Manager - Engineering</a:t>
            </a:r>
            <a:endParaRPr lang="en-US" sz="6600" dirty="0"/>
          </a:p>
        </p:txBody>
      </p:sp>
      <p:pic>
        <p:nvPicPr>
          <p:cNvPr id="8" name="Picture 7"/>
          <p:cNvPicPr>
            <a:picLocks noChangeAspect="1"/>
          </p:cNvPicPr>
          <p:nvPr/>
        </p:nvPicPr>
        <p:blipFill rotWithShape="1">
          <a:blip r:embed="rId3"/>
          <a:srcRect b="59437"/>
          <a:stretch/>
        </p:blipFill>
        <p:spPr>
          <a:xfrm>
            <a:off x="365768" y="4990243"/>
            <a:ext cx="1231332" cy="1257356"/>
          </a:xfrm>
          <a:prstGeom prst="rect">
            <a:avLst/>
          </a:prstGeom>
        </p:spPr>
      </p:pic>
      <p:pic>
        <p:nvPicPr>
          <p:cNvPr id="35" name="Picture 34"/>
          <p:cNvPicPr>
            <a:picLocks noChangeAspect="1"/>
          </p:cNvPicPr>
          <p:nvPr/>
        </p:nvPicPr>
        <p:blipFill rotWithShape="1">
          <a:blip r:embed="rId3"/>
          <a:srcRect t="49707" b="10534"/>
          <a:stretch/>
        </p:blipFill>
        <p:spPr>
          <a:xfrm>
            <a:off x="2094730" y="4990243"/>
            <a:ext cx="1256204" cy="1257356"/>
          </a:xfrm>
          <a:prstGeom prst="rect">
            <a:avLst/>
          </a:prstGeom>
        </p:spPr>
      </p:pic>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1722" t="22086" r="3612" b="21581"/>
          <a:stretch/>
        </p:blipFill>
        <p:spPr>
          <a:xfrm>
            <a:off x="7851059" y="4901232"/>
            <a:ext cx="1763712" cy="1049533"/>
          </a:xfrm>
          <a:prstGeom prst="rect">
            <a:avLst/>
          </a:prstGeom>
        </p:spPr>
      </p:pic>
      <p:grpSp>
        <p:nvGrpSpPr>
          <p:cNvPr id="39" name="Group 38"/>
          <p:cNvGrpSpPr/>
          <p:nvPr/>
        </p:nvGrpSpPr>
        <p:grpSpPr>
          <a:xfrm>
            <a:off x="10112399" y="4734375"/>
            <a:ext cx="1687818" cy="1383246"/>
            <a:chOff x="7114567" y="4505270"/>
            <a:chExt cx="1687818" cy="1383246"/>
          </a:xfrm>
        </p:grpSpPr>
        <p:pic>
          <p:nvPicPr>
            <p:cNvPr id="41" name="Picture 4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733" t="9829" r="13741" b="10919"/>
            <a:stretch/>
          </p:blipFill>
          <p:spPr>
            <a:xfrm>
              <a:off x="7114567" y="4505270"/>
              <a:ext cx="1687818" cy="1383246"/>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9977" y="4657455"/>
              <a:ext cx="477466" cy="477466"/>
            </a:xfrm>
            <a:prstGeom prst="rect">
              <a:avLst/>
            </a:prstGeom>
          </p:spPr>
        </p:pic>
      </p:grpSp>
    </p:spTree>
    <p:extLst>
      <p:ext uri="{BB962C8B-B14F-4D97-AF65-F5344CB8AC3E}">
        <p14:creationId xmlns:p14="http://schemas.microsoft.com/office/powerpoint/2010/main" val="32968732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9" name="Arrow: Left-Right 128"/>
          <p:cNvSpPr/>
          <p:nvPr/>
        </p:nvSpPr>
        <p:spPr bwMode="auto">
          <a:xfrm>
            <a:off x="523875" y="2098040"/>
            <a:ext cx="10887075" cy="700108"/>
          </a:xfrm>
          <a:prstGeom prst="leftRightArrow">
            <a:avLst>
              <a:gd name="adj1" fmla="val 58163"/>
              <a:gd name="adj2" fmla="val 113943"/>
            </a:avLst>
          </a:prstGeom>
          <a:solidFill>
            <a:srgbClr val="005A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8" name="Title 1"/>
          <p:cNvSpPr>
            <a:spLocks noGrp="1"/>
          </p:cNvSpPr>
          <p:nvPr>
            <p:ph type="title"/>
          </p:nvPr>
        </p:nvSpPr>
        <p:spPr>
          <a:xfrm>
            <a:off x="339292" y="257848"/>
            <a:ext cx="11655840" cy="899665"/>
          </a:xfrm>
        </p:spPr>
        <p:txBody>
          <a:bodyPr/>
          <a:lstStyle/>
          <a:p>
            <a:r>
              <a:rPr lang="en-US" dirty="0"/>
              <a:t>Using the </a:t>
            </a:r>
            <a:r>
              <a:rPr lang="en-US" b="1" dirty="0">
                <a:highlight>
                  <a:srgbClr val="C0C0C0"/>
                </a:highlight>
              </a:rPr>
              <a:t>Local Spark</a:t>
            </a:r>
            <a:r>
              <a:rPr lang="en-US" dirty="0"/>
              <a:t> instance on the Linux DSVM with 2013 </a:t>
            </a:r>
            <a:r>
              <a:rPr lang="en-US" dirty="0" err="1"/>
              <a:t>NYCTaxi</a:t>
            </a:r>
            <a:r>
              <a:rPr lang="en-US" dirty="0"/>
              <a:t> Data</a:t>
            </a:r>
            <a:br>
              <a:rPr lang="en-US" dirty="0"/>
            </a:br>
            <a:r>
              <a:rPr lang="en-US" sz="3600" dirty="0"/>
              <a:t>Data wrangling, manipulations, modeling, and evaluation</a:t>
            </a:r>
            <a:endParaRPr lang="en-US" i="1" dirty="0">
              <a:solidFill>
                <a:schemeClr val="bg2">
                  <a:lumMod val="50000"/>
                  <a:lumOff val="50000"/>
                </a:schemeClr>
              </a:solidFill>
            </a:endParaRPr>
          </a:p>
        </p:txBody>
      </p:sp>
      <p:sp>
        <p:nvSpPr>
          <p:cNvPr id="53" name="Rectangle 52"/>
          <p:cNvSpPr/>
          <p:nvPr/>
        </p:nvSpPr>
        <p:spPr>
          <a:xfrm>
            <a:off x="2914649" y="2248039"/>
            <a:ext cx="5699765" cy="400110"/>
          </a:xfrm>
          <a:prstGeom prst="rect">
            <a:avLst/>
          </a:prstGeom>
        </p:spPr>
        <p:txBody>
          <a:bodyPr wrap="none">
            <a:spAutoFit/>
          </a:bodyPr>
          <a:lstStyle/>
          <a:p>
            <a:r>
              <a:rPr lang="en-US" sz="2000" dirty="0"/>
              <a:t>Easily deployed/scaled interchangeably via YARN</a:t>
            </a:r>
          </a:p>
        </p:txBody>
      </p:sp>
      <p:grpSp>
        <p:nvGrpSpPr>
          <p:cNvPr id="104" name="Group 103"/>
          <p:cNvGrpSpPr/>
          <p:nvPr/>
        </p:nvGrpSpPr>
        <p:grpSpPr>
          <a:xfrm>
            <a:off x="1325047" y="2948147"/>
            <a:ext cx="3904179" cy="3291968"/>
            <a:chOff x="1896547" y="2946907"/>
            <a:chExt cx="3904179" cy="3291968"/>
          </a:xfrm>
        </p:grpSpPr>
        <p:sp>
          <p:nvSpPr>
            <p:cNvPr id="52" name="Rectangle 51"/>
            <p:cNvSpPr/>
            <p:nvPr/>
          </p:nvSpPr>
          <p:spPr bwMode="auto">
            <a:xfrm>
              <a:off x="1896547" y="2946907"/>
              <a:ext cx="2094427" cy="3291968"/>
            </a:xfrm>
            <a:prstGeom prst="rect">
              <a:avLst/>
            </a:prstGeom>
            <a:solidFill>
              <a:srgbClr val="005A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nvGrpSpPr>
            <p:cNvPr id="51" name="Group 50"/>
            <p:cNvGrpSpPr/>
            <p:nvPr/>
          </p:nvGrpSpPr>
          <p:grpSpPr>
            <a:xfrm>
              <a:off x="2143125" y="3495676"/>
              <a:ext cx="3657601" cy="2328596"/>
              <a:chOff x="2247900" y="2571751"/>
              <a:chExt cx="3657601" cy="2328596"/>
            </a:xfrm>
          </p:grpSpPr>
          <p:sp>
            <p:nvSpPr>
              <p:cNvPr id="7" name="Rectangle: Rounded Corners 6"/>
              <p:cNvSpPr/>
              <p:nvPr/>
            </p:nvSpPr>
            <p:spPr bwMode="auto">
              <a:xfrm>
                <a:off x="2247900" y="3300147"/>
                <a:ext cx="1590675" cy="1600200"/>
              </a:xfrm>
              <a:prstGeom prst="roundRect">
                <a:avLst>
                  <a:gd name="adj" fmla="val 569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nvGrpSpPr>
              <p:cNvPr id="14" name="Group 13"/>
              <p:cNvGrpSpPr/>
              <p:nvPr/>
            </p:nvGrpSpPr>
            <p:grpSpPr>
              <a:xfrm>
                <a:off x="2300287" y="3347772"/>
                <a:ext cx="1485900" cy="1504951"/>
                <a:chOff x="1066800" y="3228974"/>
                <a:chExt cx="1485900" cy="1504951"/>
              </a:xfrm>
            </p:grpSpPr>
            <p:pic>
              <p:nvPicPr>
                <p:cNvPr id="6" name="Graphic 5" descr="Stamp"/>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375" t="9375" r="9375" b="8333"/>
                <a:stretch/>
              </p:blipFill>
              <p:spPr>
                <a:xfrm>
                  <a:off x="1066800" y="3228975"/>
                  <a:ext cx="742950" cy="752475"/>
                </a:xfrm>
                <a:prstGeom prst="rect">
                  <a:avLst/>
                </a:prstGeom>
                <a:scene3d>
                  <a:camera prst="orthographicFront"/>
                  <a:lightRig rig="threePt" dir="t"/>
                </a:scene3d>
                <a:sp3d>
                  <a:bevelT w="165100" prst="coolSlant"/>
                </a:sp3d>
              </p:spPr>
            </p:pic>
            <p:pic>
              <p:nvPicPr>
                <p:cNvPr id="11" name="Graphic 10" descr="Stamp"/>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375" t="9375" r="9375" b="8333"/>
                <a:stretch/>
              </p:blipFill>
              <p:spPr>
                <a:xfrm>
                  <a:off x="1809750" y="3228974"/>
                  <a:ext cx="742950" cy="752475"/>
                </a:xfrm>
                <a:prstGeom prst="rect">
                  <a:avLst/>
                </a:prstGeom>
                <a:scene3d>
                  <a:camera prst="orthographicFront"/>
                  <a:lightRig rig="threePt" dir="t"/>
                </a:scene3d>
                <a:sp3d>
                  <a:bevelT w="165100" prst="coolSlant"/>
                </a:sp3d>
              </p:spPr>
            </p:pic>
            <p:pic>
              <p:nvPicPr>
                <p:cNvPr id="12" name="Graphic 11" descr="Stamp"/>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375" t="9375" r="9375" b="8333"/>
                <a:stretch/>
              </p:blipFill>
              <p:spPr>
                <a:xfrm>
                  <a:off x="1066800" y="3981450"/>
                  <a:ext cx="742950" cy="752475"/>
                </a:xfrm>
                <a:prstGeom prst="rect">
                  <a:avLst/>
                </a:prstGeom>
                <a:scene3d>
                  <a:camera prst="orthographicFront"/>
                  <a:lightRig rig="threePt" dir="t"/>
                </a:scene3d>
                <a:sp3d>
                  <a:bevelT w="165100" prst="coolSlant"/>
                </a:sp3d>
              </p:spPr>
            </p:pic>
            <p:pic>
              <p:nvPicPr>
                <p:cNvPr id="13" name="Graphic 12" descr="Stamp"/>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375" t="9375" r="9375" b="8333"/>
                <a:stretch/>
              </p:blipFill>
              <p:spPr>
                <a:xfrm>
                  <a:off x="1809750" y="3981449"/>
                  <a:ext cx="742950" cy="752475"/>
                </a:xfrm>
                <a:prstGeom prst="rect">
                  <a:avLst/>
                </a:prstGeom>
                <a:scene3d>
                  <a:camera prst="orthographicFront"/>
                  <a:lightRig rig="threePt" dir="t"/>
                </a:scene3d>
                <a:sp3d>
                  <a:bevelT w="165100" prst="coolSlant"/>
                </a:sp3d>
              </p:spPr>
            </p:pic>
          </p:grpSp>
          <p:cxnSp>
            <p:nvCxnSpPr>
              <p:cNvPr id="18" name="Straight Arrow Connector 17"/>
              <p:cNvCxnSpPr>
                <a:cxnSpLocks/>
                <a:stCxn id="45" idx="1"/>
              </p:cNvCxnSpPr>
              <p:nvPr/>
            </p:nvCxnSpPr>
            <p:spPr>
              <a:xfrm flipH="1">
                <a:off x="2600337" y="3371970"/>
                <a:ext cx="1819264" cy="391710"/>
              </a:xfrm>
              <a:prstGeom prst="straightConnector1">
                <a:avLst/>
              </a:prstGeom>
              <a:ln w="25400">
                <a:solidFill>
                  <a:schemeClr val="bg1">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45" idx="1"/>
              </p:cNvCxnSpPr>
              <p:nvPr/>
            </p:nvCxnSpPr>
            <p:spPr>
              <a:xfrm flipH="1">
                <a:off x="3356039" y="3371970"/>
                <a:ext cx="1063562" cy="375779"/>
              </a:xfrm>
              <a:prstGeom prst="straightConnector1">
                <a:avLst/>
              </a:prstGeom>
              <a:ln w="25400">
                <a:solidFill>
                  <a:schemeClr val="bg1">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45" idx="1"/>
              </p:cNvCxnSpPr>
              <p:nvPr/>
            </p:nvCxnSpPr>
            <p:spPr>
              <a:xfrm flipH="1">
                <a:off x="2600337" y="3371970"/>
                <a:ext cx="1819264" cy="1182841"/>
              </a:xfrm>
              <a:prstGeom prst="straightConnector1">
                <a:avLst/>
              </a:prstGeom>
              <a:ln w="25400">
                <a:solidFill>
                  <a:schemeClr val="bg1">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45" idx="1"/>
              </p:cNvCxnSpPr>
              <p:nvPr/>
            </p:nvCxnSpPr>
            <p:spPr>
              <a:xfrm flipH="1">
                <a:off x="3356039" y="3371970"/>
                <a:ext cx="1063562" cy="1182841"/>
              </a:xfrm>
              <a:prstGeom prst="straightConnector1">
                <a:avLst/>
              </a:prstGeom>
              <a:ln w="25400">
                <a:solidFill>
                  <a:schemeClr val="bg1">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419601" y="2571751"/>
                <a:ext cx="1485900" cy="1600438"/>
              </a:xfrm>
              <a:prstGeom prst="rect">
                <a:avLst/>
              </a:prstGeom>
            </p:spPr>
            <p:txBody>
              <a:bodyPr wrap="square">
                <a:spAutoFit/>
              </a:bodyPr>
              <a:lstStyle/>
              <a:p>
                <a:r>
                  <a:rPr lang="en-US" sz="1400" b="1" dirty="0">
                    <a:solidFill>
                      <a:schemeClr val="bg1"/>
                    </a:solidFill>
                  </a:rPr>
                  <a:t>Head</a:t>
                </a:r>
                <a:r>
                  <a:rPr lang="en-US" sz="1400" dirty="0">
                    <a:solidFill>
                      <a:schemeClr val="bg1"/>
                    </a:solidFill>
                  </a:rPr>
                  <a:t> and </a:t>
                </a:r>
                <a:r>
                  <a:rPr lang="en-US" sz="1400" b="1" dirty="0">
                    <a:solidFill>
                      <a:schemeClr val="bg1"/>
                    </a:solidFill>
                  </a:rPr>
                  <a:t>Worker</a:t>
                </a:r>
                <a:r>
                  <a:rPr lang="en-US" sz="1400" dirty="0">
                    <a:solidFill>
                      <a:schemeClr val="bg1"/>
                    </a:solidFill>
                  </a:rPr>
                  <a:t> Roles handled and optimized on the box by the </a:t>
                </a:r>
                <a:r>
                  <a:rPr lang="en-US" sz="1400" b="1" dirty="0">
                    <a:solidFill>
                      <a:schemeClr val="bg1"/>
                    </a:solidFill>
                  </a:rPr>
                  <a:t>Spark Local Process </a:t>
                </a:r>
              </a:p>
            </p:txBody>
          </p:sp>
        </p:grpSp>
        <p:sp>
          <p:nvSpPr>
            <p:cNvPr id="62" name="Rectangle 61"/>
            <p:cNvSpPr/>
            <p:nvPr/>
          </p:nvSpPr>
          <p:spPr>
            <a:xfrm>
              <a:off x="1986473" y="3133988"/>
              <a:ext cx="1214179" cy="738664"/>
            </a:xfrm>
            <a:prstGeom prst="rect">
              <a:avLst/>
            </a:prstGeom>
          </p:spPr>
          <p:txBody>
            <a:bodyPr wrap="square">
              <a:spAutoFit/>
            </a:bodyPr>
            <a:lstStyle/>
            <a:p>
              <a:r>
                <a:rPr lang="en-US" sz="1400" dirty="0"/>
                <a:t>Local Spark on the DSVM</a:t>
              </a:r>
            </a:p>
          </p:txBody>
        </p:sp>
      </p:grpSp>
      <p:grpSp>
        <p:nvGrpSpPr>
          <p:cNvPr id="132" name="Group 131"/>
          <p:cNvGrpSpPr/>
          <p:nvPr/>
        </p:nvGrpSpPr>
        <p:grpSpPr>
          <a:xfrm>
            <a:off x="6416776" y="2948147"/>
            <a:ext cx="4183600" cy="3290728"/>
            <a:chOff x="6416776" y="2948147"/>
            <a:chExt cx="4183600" cy="3290728"/>
          </a:xfrm>
        </p:grpSpPr>
        <p:pic>
          <p:nvPicPr>
            <p:cNvPr id="2" name="Picture 1"/>
            <p:cNvPicPr>
              <a:picLocks noChangeAspect="1"/>
            </p:cNvPicPr>
            <p:nvPr/>
          </p:nvPicPr>
          <p:blipFill rotWithShape="1">
            <a:blip r:embed="rId7">
              <a:lum bright="-12000" contrast="18000"/>
            </a:blip>
            <a:srcRect l="2227" t="4906" r="2246" b="4453"/>
            <a:stretch/>
          </p:blipFill>
          <p:spPr>
            <a:xfrm>
              <a:off x="6418901" y="2948147"/>
              <a:ext cx="4181475" cy="3290728"/>
            </a:xfrm>
            <a:prstGeom prst="rect">
              <a:avLst/>
            </a:prstGeom>
          </p:spPr>
        </p:pic>
        <p:sp>
          <p:nvSpPr>
            <p:cNvPr id="131" name="Rectangle 130"/>
            <p:cNvSpPr/>
            <p:nvPr/>
          </p:nvSpPr>
          <p:spPr>
            <a:xfrm>
              <a:off x="6416776" y="3558471"/>
              <a:ext cx="1060350" cy="738664"/>
            </a:xfrm>
            <a:prstGeom prst="rect">
              <a:avLst/>
            </a:prstGeom>
            <a:solidFill>
              <a:srgbClr val="005A74"/>
            </a:solidFill>
          </p:spPr>
          <p:txBody>
            <a:bodyPr wrap="square">
              <a:spAutoFit/>
            </a:bodyPr>
            <a:lstStyle/>
            <a:p>
              <a:r>
                <a:rPr lang="en-US" sz="1400" dirty="0"/>
                <a:t>Spark Cluster on HDInsight</a:t>
              </a:r>
            </a:p>
          </p:txBody>
        </p:sp>
      </p:grpSp>
    </p:spTree>
    <p:extLst>
      <p:ext uri="{BB962C8B-B14F-4D97-AF65-F5344CB8AC3E}">
        <p14:creationId xmlns:p14="http://schemas.microsoft.com/office/powerpoint/2010/main" val="30347956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701" y="2402360"/>
            <a:ext cx="5870910" cy="3131152"/>
          </a:xfrm>
          <a:prstGeom prst="rect">
            <a:avLst/>
          </a:prstGeom>
        </p:spPr>
      </p:pic>
      <p:sp>
        <p:nvSpPr>
          <p:cNvPr id="118" name="Title 1"/>
          <p:cNvSpPr>
            <a:spLocks noGrp="1"/>
          </p:cNvSpPr>
          <p:nvPr>
            <p:ph type="title"/>
          </p:nvPr>
        </p:nvSpPr>
        <p:spPr>
          <a:xfrm>
            <a:off x="339292" y="257848"/>
            <a:ext cx="11655840" cy="899665"/>
          </a:xfrm>
        </p:spPr>
        <p:txBody>
          <a:bodyPr/>
          <a:lstStyle/>
          <a:p>
            <a:r>
              <a:rPr lang="en-US" dirty="0"/>
              <a:t>Using </a:t>
            </a:r>
            <a:r>
              <a:rPr lang="en-US" dirty="0" err="1"/>
              <a:t>SparkR</a:t>
            </a:r>
            <a:r>
              <a:rPr lang="en-US" dirty="0"/>
              <a:t> on a </a:t>
            </a:r>
            <a:r>
              <a:rPr lang="en-US" b="1" dirty="0">
                <a:highlight>
                  <a:srgbClr val="C0C0C0"/>
                </a:highlight>
              </a:rPr>
              <a:t>Local Spark</a:t>
            </a:r>
            <a:r>
              <a:rPr lang="en-US" dirty="0"/>
              <a:t> instance with 2013 </a:t>
            </a:r>
            <a:r>
              <a:rPr lang="en-US" dirty="0" err="1"/>
              <a:t>NYCTaxi</a:t>
            </a:r>
            <a:r>
              <a:rPr lang="en-US" dirty="0"/>
              <a:t> Data</a:t>
            </a:r>
            <a:br>
              <a:rPr lang="en-US" dirty="0"/>
            </a:br>
            <a:r>
              <a:rPr lang="en-US" sz="3600" dirty="0"/>
              <a:t>Data wrangling, manipulations, modeling, and evaluation</a:t>
            </a:r>
            <a:endParaRPr lang="en-US" i="1" dirty="0">
              <a:solidFill>
                <a:schemeClr val="bg2">
                  <a:lumMod val="50000"/>
                  <a:lumOff val="50000"/>
                </a:schemeClr>
              </a:solidFill>
            </a:endParaRPr>
          </a:p>
        </p:txBody>
      </p:sp>
      <p:sp>
        <p:nvSpPr>
          <p:cNvPr id="5" name="TextBox 4"/>
          <p:cNvSpPr txBox="1"/>
          <p:nvPr/>
        </p:nvSpPr>
        <p:spPr>
          <a:xfrm>
            <a:off x="6392779" y="2402360"/>
            <a:ext cx="5221353" cy="2511457"/>
          </a:xfrm>
          <a:prstGeom prst="rect">
            <a:avLst/>
          </a:prstGeom>
          <a:noFill/>
        </p:spPr>
        <p:txBody>
          <a:bodyPr wrap="square" lIns="182880" tIns="146304" rIns="182880" bIns="146304" rtlCol="0">
            <a:spAutoFit/>
          </a:bodyPr>
          <a:lstStyle/>
          <a:p>
            <a:pPr defTabSz="932742"/>
            <a:r>
              <a:rPr lang="en-US" sz="3600" dirty="0">
                <a:solidFill>
                  <a:schemeClr val="bg1"/>
                </a:solidFill>
                <a:latin typeface="Segoe Pro Light"/>
                <a:cs typeface="Segoe Pro Light"/>
              </a:rPr>
              <a:t>Two sets of files</a:t>
            </a:r>
          </a:p>
          <a:p>
            <a:pPr marL="752121" lvl="1" indent="-285750" defTabSz="932742">
              <a:buFont typeface="Arial" panose="020B0604020202020204" pitchFamily="34" charset="0"/>
              <a:buChar char="•"/>
            </a:pPr>
            <a:r>
              <a:rPr lang="en-US" dirty="0" err="1">
                <a:solidFill>
                  <a:schemeClr val="bg1"/>
                </a:solidFill>
              </a:rPr>
              <a:t>trip_data</a:t>
            </a:r>
            <a:r>
              <a:rPr lang="en-US" dirty="0">
                <a:solidFill>
                  <a:schemeClr val="bg1"/>
                </a:solidFill>
              </a:rPr>
              <a:t> CSVs contain trip details</a:t>
            </a:r>
          </a:p>
          <a:p>
            <a:pPr marL="752121" lvl="1" indent="-285750" defTabSz="932742">
              <a:buFont typeface="Arial" panose="020B0604020202020204" pitchFamily="34" charset="0"/>
              <a:buChar char="•"/>
            </a:pPr>
            <a:r>
              <a:rPr lang="en-US" dirty="0" err="1">
                <a:solidFill>
                  <a:schemeClr val="bg1"/>
                </a:solidFill>
              </a:rPr>
              <a:t>trip_fare</a:t>
            </a:r>
            <a:r>
              <a:rPr lang="en-US" dirty="0">
                <a:solidFill>
                  <a:schemeClr val="bg1"/>
                </a:solidFill>
              </a:rPr>
              <a:t> CSVs contain details of fare paid</a:t>
            </a:r>
          </a:p>
          <a:p>
            <a:pPr marL="752121" lvl="1" indent="-285750" defTabSz="932742">
              <a:buFont typeface="Arial" panose="020B0604020202020204" pitchFamily="34" charset="0"/>
              <a:buChar char="•"/>
            </a:pPr>
            <a:r>
              <a:rPr lang="en-US" dirty="0">
                <a:solidFill>
                  <a:schemeClr val="bg1"/>
                </a:solidFill>
              </a:rPr>
              <a:t>Unique key to join </a:t>
            </a:r>
            <a:r>
              <a:rPr lang="en-US" dirty="0" err="1">
                <a:solidFill>
                  <a:schemeClr val="bg1"/>
                </a:solidFill>
              </a:rPr>
              <a:t>trip_data</a:t>
            </a:r>
            <a:r>
              <a:rPr lang="en-US" dirty="0">
                <a:solidFill>
                  <a:schemeClr val="bg1"/>
                </a:solidFill>
              </a:rPr>
              <a:t> and </a:t>
            </a:r>
            <a:r>
              <a:rPr lang="en-US" dirty="0" err="1">
                <a:solidFill>
                  <a:schemeClr val="bg1"/>
                </a:solidFill>
              </a:rPr>
              <a:t>trip_fare</a:t>
            </a:r>
            <a:r>
              <a:rPr lang="en-US" dirty="0">
                <a:solidFill>
                  <a:schemeClr val="bg1"/>
                </a:solidFill>
              </a:rPr>
              <a:t>: medallion, </a:t>
            </a:r>
            <a:r>
              <a:rPr lang="en-US" dirty="0" err="1">
                <a:solidFill>
                  <a:schemeClr val="bg1"/>
                </a:solidFill>
              </a:rPr>
              <a:t>hack_licence</a:t>
            </a:r>
            <a:r>
              <a:rPr lang="en-US" dirty="0">
                <a:solidFill>
                  <a:schemeClr val="bg1"/>
                </a:solidFill>
              </a:rPr>
              <a:t>, and </a:t>
            </a:r>
            <a:r>
              <a:rPr lang="en-US" dirty="0" err="1">
                <a:solidFill>
                  <a:schemeClr val="bg1"/>
                </a:solidFill>
              </a:rPr>
              <a:t>pickup_datetime</a:t>
            </a:r>
            <a:r>
              <a:rPr lang="en-US" dirty="0">
                <a:solidFill>
                  <a:schemeClr val="bg1"/>
                </a:solidFill>
              </a:rPr>
              <a:t> </a:t>
            </a:r>
          </a:p>
        </p:txBody>
      </p:sp>
    </p:spTree>
    <p:extLst>
      <p:ext uri="{BB962C8B-B14F-4D97-AF65-F5344CB8AC3E}">
        <p14:creationId xmlns:p14="http://schemas.microsoft.com/office/powerpoint/2010/main" val="38665873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573427"/>
            <a:ext cx="12192000" cy="4094205"/>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8" name="Title 1"/>
          <p:cNvSpPr>
            <a:spLocks noGrp="1"/>
          </p:cNvSpPr>
          <p:nvPr>
            <p:ph type="title"/>
          </p:nvPr>
        </p:nvSpPr>
        <p:spPr>
          <a:xfrm>
            <a:off x="339292" y="257848"/>
            <a:ext cx="11655840" cy="899665"/>
          </a:xfrm>
        </p:spPr>
        <p:txBody>
          <a:bodyPr/>
          <a:lstStyle/>
          <a:p>
            <a:r>
              <a:rPr lang="en-US" sz="4800" b="1" dirty="0"/>
              <a:t>Demo Scenario</a:t>
            </a:r>
            <a:endParaRPr lang="en-US" sz="4800" b="1" i="1" dirty="0">
              <a:solidFill>
                <a:schemeClr val="bg2">
                  <a:lumMod val="50000"/>
                  <a:lumOff val="50000"/>
                </a:schemeClr>
              </a:solidFill>
            </a:endParaRPr>
          </a:p>
        </p:txBody>
      </p:sp>
      <p:sp>
        <p:nvSpPr>
          <p:cNvPr id="5" name="TextBox 4"/>
          <p:cNvSpPr txBox="1"/>
          <p:nvPr/>
        </p:nvSpPr>
        <p:spPr>
          <a:xfrm>
            <a:off x="339292" y="1685668"/>
            <a:ext cx="4617719" cy="389337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Training and Deploying Deep Learning Models Using the ‘Deep Learning Toolkit for the DSVM’ on GPU based Azure VMs</a:t>
            </a:r>
          </a:p>
        </p:txBody>
      </p:sp>
      <p:pic>
        <p:nvPicPr>
          <p:cNvPr id="7" name="Picture 6"/>
          <p:cNvPicPr>
            <a:picLocks noChangeAspect="1"/>
          </p:cNvPicPr>
          <p:nvPr/>
        </p:nvPicPr>
        <p:blipFill>
          <a:blip r:embed="rId3"/>
          <a:stretch>
            <a:fillRect/>
          </a:stretch>
        </p:blipFill>
        <p:spPr>
          <a:xfrm>
            <a:off x="7093819" y="2162839"/>
            <a:ext cx="4451282" cy="2218635"/>
          </a:xfrm>
          <a:prstGeom prst="rect">
            <a:avLst/>
          </a:prstGeom>
        </p:spPr>
      </p:pic>
      <p:pic>
        <p:nvPicPr>
          <p:cNvPr id="10" name="Picture 9"/>
          <p:cNvPicPr>
            <a:picLocks noChangeAspect="1"/>
          </p:cNvPicPr>
          <p:nvPr/>
        </p:nvPicPr>
        <p:blipFill rotWithShape="1">
          <a:blip r:embed="rId4"/>
          <a:srcRect b="59437"/>
          <a:stretch/>
        </p:blipFill>
        <p:spPr>
          <a:xfrm>
            <a:off x="6978056" y="4056594"/>
            <a:ext cx="1231332" cy="125735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1688" y="4043787"/>
            <a:ext cx="1742082" cy="1270163"/>
          </a:xfrm>
          <a:prstGeom prst="rect">
            <a:avLst/>
          </a:prstGeom>
          <a:effectLst>
            <a:glow>
              <a:srgbClr val="616161"/>
            </a:glow>
          </a:effectLst>
        </p:spPr>
      </p:pic>
    </p:spTree>
    <p:extLst>
      <p:ext uri="{BB962C8B-B14F-4D97-AF65-F5344CB8AC3E}">
        <p14:creationId xmlns:p14="http://schemas.microsoft.com/office/powerpoint/2010/main" val="15865472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a:spLocks noGrp="1"/>
          </p:cNvSpPr>
          <p:nvPr>
            <p:ph type="title"/>
          </p:nvPr>
        </p:nvSpPr>
        <p:spPr>
          <a:xfrm>
            <a:off x="339292" y="257848"/>
            <a:ext cx="11655840" cy="899665"/>
          </a:xfrm>
        </p:spPr>
        <p:txBody>
          <a:bodyPr/>
          <a:lstStyle/>
          <a:p>
            <a:r>
              <a:rPr lang="en-US" dirty="0"/>
              <a:t>MNIST Feed Forward Network</a:t>
            </a:r>
            <a:br>
              <a:rPr lang="en-US" dirty="0"/>
            </a:br>
            <a:r>
              <a:rPr lang="en-US" sz="3600" dirty="0"/>
              <a:t>- Using CNTK (Microsoft Cognitive Toolkit)</a:t>
            </a:r>
            <a:endParaRPr lang="en-US" i="1" dirty="0">
              <a:solidFill>
                <a:schemeClr val="bg2">
                  <a:lumMod val="50000"/>
                  <a:lumOff val="50000"/>
                </a:schemeClr>
              </a:solidFill>
            </a:endParaRPr>
          </a:p>
        </p:txBody>
      </p:sp>
      <p:pic>
        <p:nvPicPr>
          <p:cNvPr id="2" name="Picture 1"/>
          <p:cNvPicPr>
            <a:picLocks noChangeAspect="1"/>
          </p:cNvPicPr>
          <p:nvPr/>
        </p:nvPicPr>
        <p:blipFill>
          <a:blip r:embed="rId3"/>
          <a:stretch>
            <a:fillRect/>
          </a:stretch>
        </p:blipFill>
        <p:spPr>
          <a:xfrm>
            <a:off x="758392" y="2402360"/>
            <a:ext cx="3340124" cy="2768274"/>
          </a:xfrm>
          <a:prstGeom prst="rect">
            <a:avLst/>
          </a:prstGeom>
        </p:spPr>
      </p:pic>
      <p:sp>
        <p:nvSpPr>
          <p:cNvPr id="5" name="TextBox 4"/>
          <p:cNvSpPr txBox="1"/>
          <p:nvPr/>
        </p:nvSpPr>
        <p:spPr>
          <a:xfrm>
            <a:off x="4419600" y="2402360"/>
            <a:ext cx="7194532" cy="355174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bg1"/>
                </a:solidFill>
              </a:rPr>
              <a:t>The MNIST database (Mixed </a:t>
            </a:r>
            <a:r>
              <a:rPr lang="en-US" sz="2800" u="sng" dirty="0">
                <a:solidFill>
                  <a:schemeClr val="bg1"/>
                </a:solidFill>
              </a:rPr>
              <a:t>National Institute of Standards and Technology </a:t>
            </a:r>
            <a:r>
              <a:rPr lang="en-US" sz="2800" dirty="0">
                <a:solidFill>
                  <a:schemeClr val="bg1"/>
                </a:solidFill>
              </a:rPr>
              <a:t>database) is a large database of handwritten digits that is commonly used for training various image processing systems.</a:t>
            </a:r>
          </a:p>
          <a:p>
            <a:pPr>
              <a:lnSpc>
                <a:spcPct val="90000"/>
              </a:lnSpc>
              <a:spcAft>
                <a:spcPts val="600"/>
              </a:spcAft>
            </a:pPr>
            <a:endParaRPr lang="en-US" sz="2800" dirty="0">
              <a:solidFill>
                <a:schemeClr val="bg1"/>
              </a:solidFill>
            </a:endParaRPr>
          </a:p>
          <a:p>
            <a:pPr>
              <a:lnSpc>
                <a:spcPct val="90000"/>
              </a:lnSpc>
              <a:spcAft>
                <a:spcPts val="600"/>
              </a:spcAft>
            </a:pPr>
            <a:r>
              <a:rPr lang="en-US" sz="2800" dirty="0">
                <a:solidFill>
                  <a:schemeClr val="bg1"/>
                </a:solidFill>
                <a:hlinkClick r:id="rId4"/>
              </a:rPr>
              <a:t>http://yann.lecun.com/exdb/mnist/</a:t>
            </a:r>
            <a:r>
              <a:rPr lang="en-US" sz="2800" dirty="0">
                <a:solidFill>
                  <a:schemeClr val="bg1"/>
                </a:solidFill>
              </a:rPr>
              <a:t> </a:t>
            </a:r>
          </a:p>
        </p:txBody>
      </p:sp>
    </p:spTree>
    <p:extLst>
      <p:ext uri="{BB962C8B-B14F-4D97-AF65-F5344CB8AC3E}">
        <p14:creationId xmlns:p14="http://schemas.microsoft.com/office/powerpoint/2010/main" val="24384509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a:spLocks noGrp="1"/>
          </p:cNvSpPr>
          <p:nvPr>
            <p:ph type="title"/>
          </p:nvPr>
        </p:nvSpPr>
        <p:spPr>
          <a:xfrm>
            <a:off x="339292" y="257848"/>
            <a:ext cx="11655840" cy="899665"/>
          </a:xfrm>
        </p:spPr>
        <p:txBody>
          <a:bodyPr/>
          <a:lstStyle/>
          <a:p>
            <a:pPr>
              <a:spcAft>
                <a:spcPts val="600"/>
              </a:spcAft>
            </a:pPr>
            <a:r>
              <a:rPr lang="en-US" dirty="0"/>
              <a:t>The </a:t>
            </a:r>
            <a:r>
              <a:rPr lang="en-US" b="1" dirty="0">
                <a:highlight>
                  <a:srgbClr val="C0C0C0"/>
                </a:highlight>
              </a:rPr>
              <a:t>Deep Learning </a:t>
            </a:r>
            <a:r>
              <a:rPr lang="en-US" dirty="0"/>
              <a:t>toolkit for DSVM</a:t>
            </a:r>
            <a:br>
              <a:rPr lang="en-US" dirty="0"/>
            </a:br>
            <a:r>
              <a:rPr lang="en-US" sz="3600" dirty="0">
                <a:hlinkClick r:id="rId3"/>
              </a:rPr>
              <a:t>Click Here</a:t>
            </a:r>
            <a:r>
              <a:rPr lang="en-US" sz="3600" dirty="0"/>
              <a:t> </a:t>
            </a:r>
            <a:endParaRPr lang="en-US" dirty="0"/>
          </a:p>
        </p:txBody>
      </p:sp>
      <p:sp>
        <p:nvSpPr>
          <p:cNvPr id="5" name="TextBox 4"/>
          <p:cNvSpPr txBox="1"/>
          <p:nvPr/>
        </p:nvSpPr>
        <p:spPr>
          <a:xfrm>
            <a:off x="5554991" y="1921097"/>
            <a:ext cx="6004950" cy="2000548"/>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bg1"/>
                </a:solidFill>
              </a:rPr>
              <a:t>The Toolkit deploys on </a:t>
            </a:r>
            <a:r>
              <a:rPr lang="en-US" sz="2800" b="1" dirty="0">
                <a:solidFill>
                  <a:schemeClr val="bg1"/>
                </a:solidFill>
              </a:rPr>
              <a:t>NC</a:t>
            </a:r>
            <a:r>
              <a:rPr lang="en-US" sz="2800" dirty="0">
                <a:solidFill>
                  <a:schemeClr val="bg1"/>
                </a:solidFill>
              </a:rPr>
              <a:t> class Azure VMs with GPUs</a:t>
            </a:r>
          </a:p>
          <a:p>
            <a:pPr>
              <a:lnSpc>
                <a:spcPct val="90000"/>
              </a:lnSpc>
              <a:spcAft>
                <a:spcPts val="600"/>
              </a:spcAft>
            </a:pPr>
            <a:endParaRPr lang="en-US" sz="2800" dirty="0">
              <a:solidFill>
                <a:schemeClr val="bg1"/>
              </a:solidFill>
            </a:endParaRPr>
          </a:p>
          <a:p>
            <a:pPr>
              <a:lnSpc>
                <a:spcPct val="90000"/>
              </a:lnSpc>
              <a:spcAft>
                <a:spcPts val="600"/>
              </a:spcAft>
            </a:pPr>
            <a:r>
              <a:rPr lang="en-US" sz="2800" dirty="0">
                <a:solidFill>
                  <a:schemeClr val="bg1"/>
                </a:solidFill>
              </a:rPr>
              <a:t>Great for </a:t>
            </a:r>
            <a:r>
              <a:rPr lang="en-US" sz="2800" b="1" dirty="0">
                <a:solidFill>
                  <a:schemeClr val="bg1"/>
                </a:solidFill>
              </a:rPr>
              <a:t>Deep Learning</a:t>
            </a:r>
            <a:r>
              <a:rPr lang="en-US" sz="2800" dirty="0">
                <a:solidFill>
                  <a:schemeClr val="bg1"/>
                </a:solidFill>
              </a:rPr>
              <a:t> workloads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86" y="2112735"/>
            <a:ext cx="5007305" cy="3650859"/>
          </a:xfrm>
          <a:prstGeom prst="rect">
            <a:avLst/>
          </a:prstGeom>
        </p:spPr>
      </p:pic>
      <p:sp>
        <p:nvSpPr>
          <p:cNvPr id="23" name="TextBox 22"/>
          <p:cNvSpPr txBox="1"/>
          <p:nvPr/>
        </p:nvSpPr>
        <p:spPr>
          <a:xfrm>
            <a:off x="339292" y="1840849"/>
            <a:ext cx="2019300"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Physical Card = 2 x NVidia </a:t>
            </a:r>
            <a:r>
              <a:rPr lang="en-US" sz="2000" b="1" dirty="0">
                <a:solidFill>
                  <a:schemeClr val="bg1"/>
                </a:solidFill>
              </a:rPr>
              <a:t>TESLA K80 </a:t>
            </a:r>
            <a:r>
              <a:rPr lang="en-US" sz="2000" dirty="0">
                <a:solidFill>
                  <a:schemeClr val="bg1"/>
                </a:solidFill>
              </a:rPr>
              <a:t>GPUs</a:t>
            </a:r>
          </a:p>
        </p:txBody>
      </p:sp>
      <p:sp>
        <p:nvSpPr>
          <p:cNvPr id="24" name="TextBox 23"/>
          <p:cNvSpPr txBox="1"/>
          <p:nvPr/>
        </p:nvSpPr>
        <p:spPr>
          <a:xfrm>
            <a:off x="4178967" y="4341504"/>
            <a:ext cx="7611979" cy="1966692"/>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Current NC Class VM SKU Configurations:</a:t>
            </a:r>
          </a:p>
          <a:p>
            <a:pPr>
              <a:lnSpc>
                <a:spcPct val="90000"/>
              </a:lnSpc>
              <a:spcAft>
                <a:spcPts val="600"/>
              </a:spcAft>
            </a:pPr>
            <a:r>
              <a:rPr lang="en-US" sz="2000" dirty="0">
                <a:solidFill>
                  <a:schemeClr val="bg1"/>
                </a:solidFill>
              </a:rPr>
              <a:t>x </a:t>
            </a:r>
            <a:r>
              <a:rPr lang="en-US" sz="2800" b="1" dirty="0">
                <a:solidFill>
                  <a:schemeClr val="bg1"/>
                </a:solidFill>
              </a:rPr>
              <a:t>1</a:t>
            </a:r>
            <a:r>
              <a:rPr lang="en-US" sz="2800" dirty="0">
                <a:solidFill>
                  <a:schemeClr val="bg1"/>
                </a:solidFill>
              </a:rPr>
              <a:t> </a:t>
            </a:r>
            <a:r>
              <a:rPr lang="en-US" sz="2000" dirty="0">
                <a:solidFill>
                  <a:schemeClr val="bg1"/>
                </a:solidFill>
              </a:rPr>
              <a:t>K80 GPU	- 1/2 Physical Card	- </a:t>
            </a:r>
            <a:r>
              <a:rPr lang="en-US" sz="2400" b="1" dirty="0">
                <a:solidFill>
                  <a:schemeClr val="bg1"/>
                </a:solidFill>
              </a:rPr>
              <a:t>12 </a:t>
            </a:r>
            <a:r>
              <a:rPr lang="en-US" sz="2000" dirty="0">
                <a:solidFill>
                  <a:schemeClr val="bg1"/>
                </a:solidFill>
              </a:rPr>
              <a:t>GB GDDR5 VRAM</a:t>
            </a:r>
            <a:endParaRPr lang="en-US" sz="2800" dirty="0">
              <a:solidFill>
                <a:schemeClr val="bg1"/>
              </a:solidFill>
            </a:endParaRPr>
          </a:p>
          <a:p>
            <a:pPr>
              <a:lnSpc>
                <a:spcPct val="90000"/>
              </a:lnSpc>
              <a:spcAft>
                <a:spcPts val="600"/>
              </a:spcAft>
            </a:pPr>
            <a:r>
              <a:rPr lang="en-US" sz="2000" dirty="0">
                <a:solidFill>
                  <a:schemeClr val="bg1"/>
                </a:solidFill>
              </a:rPr>
              <a:t>x </a:t>
            </a:r>
            <a:r>
              <a:rPr lang="en-US" sz="2800" b="1" dirty="0">
                <a:solidFill>
                  <a:schemeClr val="bg1"/>
                </a:solidFill>
              </a:rPr>
              <a:t>2</a:t>
            </a:r>
            <a:r>
              <a:rPr lang="en-US" sz="2800" dirty="0">
                <a:solidFill>
                  <a:schemeClr val="bg1"/>
                </a:solidFill>
              </a:rPr>
              <a:t> </a:t>
            </a:r>
            <a:r>
              <a:rPr lang="en-US" sz="2000" dirty="0">
                <a:solidFill>
                  <a:schemeClr val="bg1"/>
                </a:solidFill>
              </a:rPr>
              <a:t>K80 GPUs	- 1 Physical Card	- </a:t>
            </a:r>
            <a:r>
              <a:rPr lang="en-US" sz="2400" b="1" dirty="0">
                <a:solidFill>
                  <a:schemeClr val="bg1"/>
                </a:solidFill>
              </a:rPr>
              <a:t>24 </a:t>
            </a:r>
            <a:r>
              <a:rPr lang="en-US" sz="2000" dirty="0">
                <a:solidFill>
                  <a:schemeClr val="bg1"/>
                </a:solidFill>
              </a:rPr>
              <a:t>GB GDDR5 VRAM</a:t>
            </a:r>
            <a:endParaRPr lang="en-US" sz="2800" dirty="0">
              <a:solidFill>
                <a:schemeClr val="bg1"/>
              </a:solidFill>
            </a:endParaRPr>
          </a:p>
          <a:p>
            <a:pPr>
              <a:lnSpc>
                <a:spcPct val="90000"/>
              </a:lnSpc>
              <a:spcAft>
                <a:spcPts val="600"/>
              </a:spcAft>
            </a:pPr>
            <a:r>
              <a:rPr lang="en-US" sz="2000" dirty="0">
                <a:solidFill>
                  <a:schemeClr val="bg1"/>
                </a:solidFill>
              </a:rPr>
              <a:t>x </a:t>
            </a:r>
            <a:r>
              <a:rPr lang="en-US" sz="2800" b="1" dirty="0">
                <a:solidFill>
                  <a:schemeClr val="bg1"/>
                </a:solidFill>
              </a:rPr>
              <a:t>4</a:t>
            </a:r>
            <a:r>
              <a:rPr lang="en-US" sz="2800" dirty="0">
                <a:solidFill>
                  <a:schemeClr val="bg1"/>
                </a:solidFill>
              </a:rPr>
              <a:t> </a:t>
            </a:r>
            <a:r>
              <a:rPr lang="en-US" sz="2000" dirty="0">
                <a:solidFill>
                  <a:schemeClr val="bg1"/>
                </a:solidFill>
              </a:rPr>
              <a:t>K80 GPUs	- 2 Physical Cards	- </a:t>
            </a:r>
            <a:r>
              <a:rPr lang="en-US" sz="2400" b="1" dirty="0">
                <a:solidFill>
                  <a:schemeClr val="bg1"/>
                </a:solidFill>
              </a:rPr>
              <a:t>48 </a:t>
            </a:r>
            <a:r>
              <a:rPr lang="en-US" sz="2000" dirty="0">
                <a:solidFill>
                  <a:schemeClr val="bg1"/>
                </a:solidFill>
              </a:rPr>
              <a:t>GB GDDR5 VRAM</a:t>
            </a:r>
            <a:endParaRPr lang="en-US" sz="2800" dirty="0">
              <a:solidFill>
                <a:schemeClr val="bg1"/>
              </a:solidFill>
            </a:endParaRPr>
          </a:p>
        </p:txBody>
      </p:sp>
    </p:spTree>
    <p:extLst>
      <p:ext uri="{BB962C8B-B14F-4D97-AF65-F5344CB8AC3E}">
        <p14:creationId xmlns:p14="http://schemas.microsoft.com/office/powerpoint/2010/main" val="638359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1616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265" t="2145" r="1357" b="1820"/>
          <a:stretch/>
        </p:blipFill>
        <p:spPr>
          <a:xfrm>
            <a:off x="2962720" y="1790925"/>
            <a:ext cx="8771281" cy="4903911"/>
          </a:xfrm>
          <a:prstGeom prst="rect">
            <a:avLst/>
          </a:prstGeom>
        </p:spPr>
      </p:pic>
      <p:pic>
        <p:nvPicPr>
          <p:cNvPr id="9" name="Picture 8"/>
          <p:cNvPicPr/>
          <p:nvPr/>
        </p:nvPicPr>
        <p:blipFill rotWithShape="1">
          <a:blip r:embed="rId4">
            <a:extLst>
              <a:ext uri="{28A0092B-C50C-407E-A947-70E740481C1C}">
                <a14:useLocalDpi xmlns:a14="http://schemas.microsoft.com/office/drawing/2010/main" val="0"/>
              </a:ext>
            </a:extLst>
          </a:blip>
          <a:srcRect t="4520" r="3412"/>
          <a:stretch/>
        </p:blipFill>
        <p:spPr>
          <a:xfrm>
            <a:off x="440546" y="305243"/>
            <a:ext cx="1522191" cy="1485681"/>
          </a:xfrm>
          <a:prstGeom prst="rect">
            <a:avLst/>
          </a:prstGeom>
        </p:spPr>
      </p:pic>
      <p:sp>
        <p:nvSpPr>
          <p:cNvPr id="10" name="TextBox 9"/>
          <p:cNvSpPr txBox="1"/>
          <p:nvPr/>
        </p:nvSpPr>
        <p:spPr>
          <a:xfrm>
            <a:off x="2315112" y="210008"/>
            <a:ext cx="9256988" cy="1222278"/>
          </a:xfrm>
          <a:prstGeom prst="rect">
            <a:avLst/>
          </a:prstGeom>
          <a:noFill/>
        </p:spPr>
        <p:txBody>
          <a:bodyPr wrap="square" rtlCol="0">
            <a:spAutoFit/>
          </a:bodyPr>
          <a:lstStyle/>
          <a:p>
            <a:pPr defTabSz="914225">
              <a:defRPr/>
            </a:pPr>
            <a:r>
              <a:rPr lang="en-US" sz="4400" b="1" dirty="0">
                <a:solidFill>
                  <a:prstClr val="white"/>
                </a:solidFill>
                <a:latin typeface="Segoe UI Light" panose="020B0502040204020203" pitchFamily="34" charset="0"/>
                <a:cs typeface="Segoe UI Light" panose="020B0502040204020203" pitchFamily="34" charset="0"/>
              </a:rPr>
              <a:t>Deep Learning Toolkit</a:t>
            </a:r>
          </a:p>
          <a:p>
            <a:pPr defTabSz="914225">
              <a:defRPr/>
            </a:pPr>
            <a:r>
              <a:rPr lang="en-US" sz="2800" i="1" dirty="0">
                <a:solidFill>
                  <a:prstClr val="white"/>
                </a:solidFill>
                <a:latin typeface="Segoe UI Light" panose="020B0502040204020203" pitchFamily="34" charset="0"/>
                <a:cs typeface="Segoe UI Light" panose="020B0502040204020203" pitchFamily="34" charset="0"/>
              </a:rPr>
              <a:t>for the </a:t>
            </a:r>
            <a:r>
              <a:rPr lang="en-US" sz="2800" b="1" dirty="0">
                <a:solidFill>
                  <a:prstClr val="white"/>
                </a:solidFill>
                <a:latin typeface="Segoe UI Light" panose="020B0502040204020203" pitchFamily="34" charset="0"/>
                <a:cs typeface="Segoe UI Light" panose="020B0502040204020203" pitchFamily="34" charset="0"/>
              </a:rPr>
              <a:t>Data Science Virtual Machine </a:t>
            </a:r>
            <a:r>
              <a:rPr lang="en-US" sz="2800" dirty="0">
                <a:solidFill>
                  <a:prstClr val="white"/>
                </a:solidFill>
                <a:latin typeface="Segoe UI Light" panose="020B0502040204020203" pitchFamily="34" charset="0"/>
                <a:cs typeface="Segoe UI Light" panose="020B0502040204020203" pitchFamily="34" charset="0"/>
              </a:rPr>
              <a:t>(DSVM)</a:t>
            </a:r>
          </a:p>
        </p:txBody>
      </p:sp>
      <p:sp>
        <p:nvSpPr>
          <p:cNvPr id="13" name="Rectangle 12"/>
          <p:cNvSpPr/>
          <p:nvPr/>
        </p:nvSpPr>
        <p:spPr>
          <a:xfrm>
            <a:off x="343717" y="2210659"/>
            <a:ext cx="2361865" cy="3970318"/>
          </a:xfrm>
          <a:prstGeom prst="rect">
            <a:avLst/>
          </a:prstGeom>
        </p:spPr>
        <p:txBody>
          <a:bodyPr wrap="square">
            <a:spAutoFit/>
          </a:bodyPr>
          <a:lstStyle/>
          <a:p>
            <a:pPr defTabSz="914225">
              <a:defRPr/>
            </a:pPr>
            <a:r>
              <a:rPr lang="en-US" sz="2800" dirty="0">
                <a:solidFill>
                  <a:prstClr val="white"/>
                </a:solidFill>
                <a:latin typeface="Segoe UI Light" panose="020B0502040204020203" pitchFamily="34" charset="0"/>
                <a:cs typeface="Segoe UI Light" panose="020B0502040204020203" pitchFamily="34" charset="0"/>
              </a:rPr>
              <a:t>GPU based Parallelization provides orders of magnitude increase in Performance when it comes to Deep Learning</a:t>
            </a:r>
          </a:p>
        </p:txBody>
      </p:sp>
      <p:pic>
        <p:nvPicPr>
          <p:cNvPr id="14" name="Picture 13" descr="C:\Users\barnam\AppData\Local\Microsoft\Windows\INetCacheContent.Word\microsoft-logo-white-png.png"/>
          <p:cNvPicPr/>
          <p:nvPr/>
        </p:nvPicPr>
        <p:blipFill rotWithShape="1">
          <a:blip r:embed="rId5" cstate="print">
            <a:extLst>
              <a:ext uri="{28A0092B-C50C-407E-A947-70E740481C1C}">
                <a14:useLocalDpi xmlns:a14="http://schemas.microsoft.com/office/drawing/2010/main" val="0"/>
              </a:ext>
            </a:extLst>
          </a:blip>
          <a:srcRect l="8895" t="17583" r="8356" b="18681"/>
          <a:stretch/>
        </p:blipFill>
        <p:spPr bwMode="auto">
          <a:xfrm>
            <a:off x="9996887" y="305244"/>
            <a:ext cx="1737113" cy="4920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2607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a:spLocks noGrp="1"/>
          </p:cNvSpPr>
          <p:nvPr>
            <p:ph type="title"/>
          </p:nvPr>
        </p:nvSpPr>
        <p:spPr>
          <a:xfrm>
            <a:off x="339292" y="257848"/>
            <a:ext cx="11655840" cy="899665"/>
          </a:xfrm>
        </p:spPr>
        <p:txBody>
          <a:bodyPr/>
          <a:lstStyle/>
          <a:p>
            <a:r>
              <a:rPr lang="en-US" dirty="0"/>
              <a:t>MNIST Feed Forward Network</a:t>
            </a:r>
            <a:br>
              <a:rPr lang="en-US" dirty="0"/>
            </a:br>
            <a:r>
              <a:rPr lang="en-US" sz="3600" dirty="0"/>
              <a:t>- Using CNTK (Microsoft Cognitive Toolkit)</a:t>
            </a:r>
            <a:endParaRPr lang="en-US" i="1" dirty="0">
              <a:solidFill>
                <a:schemeClr val="bg2">
                  <a:lumMod val="50000"/>
                  <a:lumOff val="50000"/>
                </a:schemeClr>
              </a:solidFill>
            </a:endParaRPr>
          </a:p>
        </p:txBody>
      </p:sp>
      <p:pic>
        <p:nvPicPr>
          <p:cNvPr id="4" name="Picture 3"/>
          <p:cNvPicPr>
            <a:picLocks noChangeAspect="1"/>
          </p:cNvPicPr>
          <p:nvPr/>
        </p:nvPicPr>
        <p:blipFill>
          <a:blip r:embed="rId3"/>
          <a:stretch>
            <a:fillRect/>
          </a:stretch>
        </p:blipFill>
        <p:spPr>
          <a:xfrm>
            <a:off x="2987243" y="1890713"/>
            <a:ext cx="6518708" cy="3249094"/>
          </a:xfrm>
          <a:prstGeom prst="rect">
            <a:avLst/>
          </a:prstGeom>
        </p:spPr>
      </p:pic>
      <p:pic>
        <p:nvPicPr>
          <p:cNvPr id="2" name="Picture 1"/>
          <p:cNvPicPr>
            <a:picLocks noChangeAspect="1"/>
          </p:cNvPicPr>
          <p:nvPr/>
        </p:nvPicPr>
        <p:blipFill>
          <a:blip r:embed="rId4"/>
          <a:stretch>
            <a:fillRect/>
          </a:stretch>
        </p:blipFill>
        <p:spPr>
          <a:xfrm>
            <a:off x="339292" y="2699076"/>
            <a:ext cx="2447925" cy="2028825"/>
          </a:xfrm>
          <a:prstGeom prst="rect">
            <a:avLst/>
          </a:prstGeom>
        </p:spPr>
      </p:pic>
      <p:sp>
        <p:nvSpPr>
          <p:cNvPr id="5" name="TextBox 4"/>
          <p:cNvSpPr txBox="1"/>
          <p:nvPr/>
        </p:nvSpPr>
        <p:spPr>
          <a:xfrm>
            <a:off x="9757362" y="2699077"/>
            <a:ext cx="2237770" cy="207749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bg1">
                    <a:lumMod val="50000"/>
                  </a:schemeClr>
                </a:solidFill>
              </a:rPr>
              <a:t>1  1  5  4  3</a:t>
            </a:r>
          </a:p>
          <a:p>
            <a:pPr>
              <a:lnSpc>
                <a:spcPct val="90000"/>
              </a:lnSpc>
              <a:spcAft>
                <a:spcPts val="600"/>
              </a:spcAft>
            </a:pPr>
            <a:r>
              <a:rPr lang="en-US" sz="2800" dirty="0">
                <a:solidFill>
                  <a:schemeClr val="bg1">
                    <a:lumMod val="50000"/>
                  </a:schemeClr>
                </a:solidFill>
              </a:rPr>
              <a:t>7  5  3  5  3</a:t>
            </a:r>
          </a:p>
          <a:p>
            <a:pPr>
              <a:lnSpc>
                <a:spcPct val="90000"/>
              </a:lnSpc>
              <a:spcAft>
                <a:spcPts val="600"/>
              </a:spcAft>
            </a:pPr>
            <a:r>
              <a:rPr lang="en-US" sz="2800" dirty="0">
                <a:solidFill>
                  <a:schemeClr val="bg1">
                    <a:lumMod val="50000"/>
                  </a:schemeClr>
                </a:solidFill>
              </a:rPr>
              <a:t>5  5  9  0  6</a:t>
            </a:r>
          </a:p>
          <a:p>
            <a:pPr>
              <a:lnSpc>
                <a:spcPct val="90000"/>
              </a:lnSpc>
              <a:spcAft>
                <a:spcPts val="600"/>
              </a:spcAft>
            </a:pPr>
            <a:r>
              <a:rPr lang="en-US" sz="2800" dirty="0">
                <a:solidFill>
                  <a:schemeClr val="bg1">
                    <a:lumMod val="50000"/>
                  </a:schemeClr>
                </a:solidFill>
              </a:rPr>
              <a:t>3  5  2  0  0</a:t>
            </a:r>
          </a:p>
        </p:txBody>
      </p:sp>
    </p:spTree>
    <p:extLst>
      <p:ext uri="{BB962C8B-B14F-4D97-AF65-F5344CB8AC3E}">
        <p14:creationId xmlns:p14="http://schemas.microsoft.com/office/powerpoint/2010/main" val="28256918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573427"/>
            <a:ext cx="12192000" cy="4094205"/>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8" name="Title 1"/>
          <p:cNvSpPr>
            <a:spLocks noGrp="1"/>
          </p:cNvSpPr>
          <p:nvPr>
            <p:ph type="title"/>
          </p:nvPr>
        </p:nvSpPr>
        <p:spPr>
          <a:xfrm>
            <a:off x="339292" y="257848"/>
            <a:ext cx="11655840" cy="899665"/>
          </a:xfrm>
        </p:spPr>
        <p:txBody>
          <a:bodyPr/>
          <a:lstStyle/>
          <a:p>
            <a:r>
              <a:rPr lang="en-US" sz="4800" b="1" dirty="0"/>
              <a:t>Demo Scenario</a:t>
            </a:r>
            <a:endParaRPr lang="en-US" sz="4800" b="1" i="1" dirty="0">
              <a:solidFill>
                <a:schemeClr val="bg2">
                  <a:lumMod val="50000"/>
                  <a:lumOff val="50000"/>
                </a:schemeClr>
              </a:solidFill>
            </a:endParaRPr>
          </a:p>
        </p:txBody>
      </p:sp>
      <p:sp>
        <p:nvSpPr>
          <p:cNvPr id="5" name="TextBox 4"/>
          <p:cNvSpPr txBox="1"/>
          <p:nvPr/>
        </p:nvSpPr>
        <p:spPr>
          <a:xfrm>
            <a:off x="339292" y="1685668"/>
            <a:ext cx="4617719" cy="377334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Querying and wrangling across platforms using Apache Drill </a:t>
            </a: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Special Appearance by</a:t>
            </a:r>
          </a:p>
        </p:txBody>
      </p:sp>
      <p:pic>
        <p:nvPicPr>
          <p:cNvPr id="3" name="Picture 2"/>
          <p:cNvPicPr>
            <a:picLocks noChangeAspect="1"/>
          </p:cNvPicPr>
          <p:nvPr/>
        </p:nvPicPr>
        <p:blipFill>
          <a:blip r:embed="rId3"/>
          <a:stretch>
            <a:fillRect/>
          </a:stretch>
        </p:blipFill>
        <p:spPr>
          <a:xfrm>
            <a:off x="6587439" y="2298633"/>
            <a:ext cx="3567213" cy="2179560"/>
          </a:xfrm>
          <a:prstGeom prst="rect">
            <a:avLst/>
          </a:prstGeom>
        </p:spPr>
      </p:pic>
      <p:pic>
        <p:nvPicPr>
          <p:cNvPr id="10" name="Picture 9"/>
          <p:cNvPicPr>
            <a:picLocks noChangeAspect="1"/>
          </p:cNvPicPr>
          <p:nvPr/>
        </p:nvPicPr>
        <p:blipFill rotWithShape="1">
          <a:blip r:embed="rId4"/>
          <a:srcRect b="59437"/>
          <a:stretch/>
        </p:blipFill>
        <p:spPr>
          <a:xfrm>
            <a:off x="5688271" y="4085469"/>
            <a:ext cx="1231332" cy="1257356"/>
          </a:xfrm>
          <a:prstGeom prst="rect">
            <a:avLst/>
          </a:prstGeom>
        </p:spPr>
      </p:pic>
      <p:pic>
        <p:nvPicPr>
          <p:cNvPr id="11" name="Picture 10"/>
          <p:cNvPicPr>
            <a:picLocks noChangeAspect="1"/>
          </p:cNvPicPr>
          <p:nvPr/>
        </p:nvPicPr>
        <p:blipFill rotWithShape="1">
          <a:blip r:embed="rId4"/>
          <a:srcRect t="49707" b="10534"/>
          <a:stretch/>
        </p:blipFill>
        <p:spPr>
          <a:xfrm>
            <a:off x="9797616" y="4085469"/>
            <a:ext cx="1256204" cy="1257356"/>
          </a:xfrm>
          <a:prstGeom prst="rect">
            <a:avLst/>
          </a:prstGeom>
        </p:spPr>
      </p:pic>
      <p:pic>
        <p:nvPicPr>
          <p:cNvPr id="4" name="Picture 3"/>
          <p:cNvPicPr>
            <a:picLocks noChangeAspect="1"/>
          </p:cNvPicPr>
          <p:nvPr/>
        </p:nvPicPr>
        <p:blipFill rotWithShape="1">
          <a:blip r:embed="rId5"/>
          <a:srcRect l="4337" t="5364" r="4732" b="14032"/>
          <a:stretch/>
        </p:blipFill>
        <p:spPr>
          <a:xfrm>
            <a:off x="1197229" y="4814310"/>
            <a:ext cx="2219740" cy="644700"/>
          </a:xfrm>
          <a:prstGeom prst="rect">
            <a:avLst/>
          </a:prstGeom>
        </p:spPr>
      </p:pic>
    </p:spTree>
    <p:extLst>
      <p:ext uri="{BB962C8B-B14F-4D97-AF65-F5344CB8AC3E}">
        <p14:creationId xmlns:p14="http://schemas.microsoft.com/office/powerpoint/2010/main" val="8345755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701" y="2402360"/>
            <a:ext cx="5870910" cy="3131152"/>
          </a:xfrm>
          <a:prstGeom prst="rect">
            <a:avLst/>
          </a:prstGeom>
        </p:spPr>
      </p:pic>
      <p:sp>
        <p:nvSpPr>
          <p:cNvPr id="118" name="Title 1"/>
          <p:cNvSpPr>
            <a:spLocks noGrp="1"/>
          </p:cNvSpPr>
          <p:nvPr>
            <p:ph type="title"/>
          </p:nvPr>
        </p:nvSpPr>
        <p:spPr>
          <a:xfrm>
            <a:off x="339292" y="257848"/>
            <a:ext cx="11655840" cy="899665"/>
          </a:xfrm>
        </p:spPr>
        <p:txBody>
          <a:bodyPr/>
          <a:lstStyle/>
          <a:p>
            <a:r>
              <a:rPr lang="en-US" dirty="0"/>
              <a:t>Exploring the 2013 </a:t>
            </a:r>
            <a:r>
              <a:rPr lang="en-US" dirty="0" err="1"/>
              <a:t>NYCTaxi</a:t>
            </a:r>
            <a:r>
              <a:rPr lang="en-US" dirty="0"/>
              <a:t> Data</a:t>
            </a:r>
            <a:br>
              <a:rPr lang="en-US" dirty="0"/>
            </a:br>
            <a:r>
              <a:rPr lang="en-US" dirty="0"/>
              <a:t>using Apache DRILL:</a:t>
            </a:r>
            <a:br>
              <a:rPr lang="en-US" dirty="0"/>
            </a:br>
            <a:r>
              <a:rPr lang="en-US" sz="3600" dirty="0"/>
              <a:t>Data wrangling, manipulations, modeling, and evaluation</a:t>
            </a:r>
            <a:endParaRPr lang="en-US" i="1" dirty="0">
              <a:solidFill>
                <a:schemeClr val="bg2">
                  <a:lumMod val="50000"/>
                  <a:lumOff val="50000"/>
                </a:schemeClr>
              </a:solidFill>
            </a:endParaRPr>
          </a:p>
        </p:txBody>
      </p:sp>
      <p:sp>
        <p:nvSpPr>
          <p:cNvPr id="5" name="TextBox 4"/>
          <p:cNvSpPr txBox="1"/>
          <p:nvPr/>
        </p:nvSpPr>
        <p:spPr>
          <a:xfrm>
            <a:off x="6392779" y="2402360"/>
            <a:ext cx="5221353" cy="2511457"/>
          </a:xfrm>
          <a:prstGeom prst="rect">
            <a:avLst/>
          </a:prstGeom>
          <a:noFill/>
        </p:spPr>
        <p:txBody>
          <a:bodyPr wrap="square" lIns="182880" tIns="146304" rIns="182880" bIns="146304" rtlCol="0">
            <a:spAutoFit/>
          </a:bodyPr>
          <a:lstStyle/>
          <a:p>
            <a:pPr defTabSz="932742"/>
            <a:r>
              <a:rPr lang="en-US" sz="3600" dirty="0">
                <a:solidFill>
                  <a:schemeClr val="bg1"/>
                </a:solidFill>
                <a:latin typeface="Segoe Pro Light"/>
                <a:cs typeface="Segoe Pro Light"/>
              </a:rPr>
              <a:t>Two sets of files</a:t>
            </a:r>
          </a:p>
          <a:p>
            <a:pPr marL="752121" lvl="1" indent="-285750" defTabSz="932742">
              <a:buFont typeface="Arial" panose="020B0604020202020204" pitchFamily="34" charset="0"/>
              <a:buChar char="•"/>
            </a:pPr>
            <a:r>
              <a:rPr lang="en-US" dirty="0" err="1">
                <a:solidFill>
                  <a:schemeClr val="bg1"/>
                </a:solidFill>
              </a:rPr>
              <a:t>trip_data</a:t>
            </a:r>
            <a:r>
              <a:rPr lang="en-US" dirty="0">
                <a:solidFill>
                  <a:schemeClr val="bg1"/>
                </a:solidFill>
              </a:rPr>
              <a:t> CSVs contain trip details</a:t>
            </a:r>
          </a:p>
          <a:p>
            <a:pPr marL="752121" lvl="1" indent="-285750" defTabSz="932742">
              <a:buFont typeface="Arial" panose="020B0604020202020204" pitchFamily="34" charset="0"/>
              <a:buChar char="•"/>
            </a:pPr>
            <a:r>
              <a:rPr lang="en-US" dirty="0" err="1">
                <a:solidFill>
                  <a:schemeClr val="bg1"/>
                </a:solidFill>
              </a:rPr>
              <a:t>trip_fare</a:t>
            </a:r>
            <a:r>
              <a:rPr lang="en-US" dirty="0">
                <a:solidFill>
                  <a:schemeClr val="bg1"/>
                </a:solidFill>
              </a:rPr>
              <a:t> CSVs contain details of fare paid</a:t>
            </a:r>
          </a:p>
          <a:p>
            <a:pPr marL="752121" lvl="1" indent="-285750" defTabSz="932742">
              <a:buFont typeface="Arial" panose="020B0604020202020204" pitchFamily="34" charset="0"/>
              <a:buChar char="•"/>
            </a:pPr>
            <a:r>
              <a:rPr lang="en-US" dirty="0">
                <a:solidFill>
                  <a:schemeClr val="bg1"/>
                </a:solidFill>
              </a:rPr>
              <a:t>Unique key to join </a:t>
            </a:r>
            <a:r>
              <a:rPr lang="en-US" dirty="0" err="1">
                <a:solidFill>
                  <a:schemeClr val="bg1"/>
                </a:solidFill>
              </a:rPr>
              <a:t>trip_data</a:t>
            </a:r>
            <a:r>
              <a:rPr lang="en-US" dirty="0">
                <a:solidFill>
                  <a:schemeClr val="bg1"/>
                </a:solidFill>
              </a:rPr>
              <a:t> and </a:t>
            </a:r>
            <a:r>
              <a:rPr lang="en-US" dirty="0" err="1">
                <a:solidFill>
                  <a:schemeClr val="bg1"/>
                </a:solidFill>
              </a:rPr>
              <a:t>trip_fare</a:t>
            </a:r>
            <a:r>
              <a:rPr lang="en-US" dirty="0">
                <a:solidFill>
                  <a:schemeClr val="bg1"/>
                </a:solidFill>
              </a:rPr>
              <a:t>: medallion, </a:t>
            </a:r>
            <a:r>
              <a:rPr lang="en-US" dirty="0" err="1">
                <a:solidFill>
                  <a:schemeClr val="bg1"/>
                </a:solidFill>
              </a:rPr>
              <a:t>hack_licence</a:t>
            </a:r>
            <a:r>
              <a:rPr lang="en-US" dirty="0">
                <a:solidFill>
                  <a:schemeClr val="bg1"/>
                </a:solidFill>
              </a:rPr>
              <a:t>, and </a:t>
            </a:r>
            <a:r>
              <a:rPr lang="en-US" dirty="0" err="1">
                <a:solidFill>
                  <a:schemeClr val="bg1"/>
                </a:solidFill>
              </a:rPr>
              <a:t>pickup_datetime</a:t>
            </a:r>
            <a:r>
              <a:rPr lang="en-US" dirty="0">
                <a:solidFill>
                  <a:schemeClr val="bg1"/>
                </a:solidFill>
              </a:rPr>
              <a:t> </a:t>
            </a:r>
          </a:p>
        </p:txBody>
      </p:sp>
    </p:spTree>
    <p:extLst>
      <p:ext uri="{BB962C8B-B14F-4D97-AF65-F5344CB8AC3E}">
        <p14:creationId xmlns:p14="http://schemas.microsoft.com/office/powerpoint/2010/main" val="34113708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583052"/>
            <a:ext cx="12192000" cy="4094205"/>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8" name="Title 1"/>
          <p:cNvSpPr>
            <a:spLocks noGrp="1"/>
          </p:cNvSpPr>
          <p:nvPr>
            <p:ph type="title"/>
          </p:nvPr>
        </p:nvSpPr>
        <p:spPr>
          <a:xfrm>
            <a:off x="339292" y="257848"/>
            <a:ext cx="11655840" cy="899665"/>
          </a:xfrm>
        </p:spPr>
        <p:txBody>
          <a:bodyPr/>
          <a:lstStyle/>
          <a:p>
            <a:r>
              <a:rPr lang="en-US" sz="4800" b="1" dirty="0"/>
              <a:t>Roadmap</a:t>
            </a:r>
            <a:endParaRPr lang="en-US" sz="4800" b="1" i="1" dirty="0">
              <a:solidFill>
                <a:schemeClr val="bg2">
                  <a:lumMod val="50000"/>
                  <a:lumOff val="50000"/>
                </a:schemeClr>
              </a:solidFill>
            </a:endParaRPr>
          </a:p>
        </p:txBody>
      </p:sp>
      <p:sp>
        <p:nvSpPr>
          <p:cNvPr id="5" name="TextBox 4"/>
          <p:cNvSpPr txBox="1"/>
          <p:nvPr/>
        </p:nvSpPr>
        <p:spPr>
          <a:xfrm>
            <a:off x="182879" y="1685668"/>
            <a:ext cx="11925701" cy="3936462"/>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t>Windows Server 2016 based DSVM Offering</a:t>
            </a:r>
          </a:p>
          <a:p>
            <a:pPr marL="914400" lvl="1" indent="-457200">
              <a:lnSpc>
                <a:spcPct val="90000"/>
              </a:lnSpc>
              <a:spcAft>
                <a:spcPts val="600"/>
              </a:spcAft>
              <a:buFont typeface="Arial" panose="020B0604020202020204" pitchFamily="34" charset="0"/>
              <a:buChar char="•"/>
            </a:pPr>
            <a:r>
              <a:rPr lang="en-US" sz="2800" dirty="0"/>
              <a:t>Containerized Workloads</a:t>
            </a:r>
          </a:p>
          <a:p>
            <a:pPr marL="914400" lvl="1" indent="-457200">
              <a:lnSpc>
                <a:spcPct val="90000"/>
              </a:lnSpc>
              <a:spcAft>
                <a:spcPts val="600"/>
              </a:spcAft>
              <a:buFont typeface="Arial" panose="020B0604020202020204" pitchFamily="34" charset="0"/>
              <a:buChar char="•"/>
            </a:pPr>
            <a:r>
              <a:rPr lang="en-US" sz="2800" dirty="0"/>
              <a:t>Windows 10 style Desktop Experience</a:t>
            </a:r>
          </a:p>
          <a:p>
            <a:pPr marL="914400" lvl="1" indent="-457200">
              <a:lnSpc>
                <a:spcPct val="90000"/>
              </a:lnSpc>
              <a:spcAft>
                <a:spcPts val="600"/>
              </a:spcAft>
              <a:buFont typeface="Arial" panose="020B0604020202020204" pitchFamily="34" charset="0"/>
              <a:buChar char="•"/>
            </a:pPr>
            <a:r>
              <a:rPr lang="en-US" sz="2800" dirty="0"/>
              <a:t>Excel (Office 365) – Pre-installed – Needs BYO </a:t>
            </a:r>
            <a:r>
              <a:rPr lang="en-US" sz="2800" dirty="0" err="1"/>
              <a:t>ProPlus</a:t>
            </a:r>
            <a:r>
              <a:rPr lang="en-US" sz="2800" dirty="0"/>
              <a:t> Subscription</a:t>
            </a:r>
          </a:p>
          <a:p>
            <a:pPr marL="457200" indent="-457200">
              <a:lnSpc>
                <a:spcPct val="90000"/>
              </a:lnSpc>
              <a:spcAft>
                <a:spcPts val="600"/>
              </a:spcAft>
              <a:buFont typeface="Arial" panose="020B0604020202020204" pitchFamily="34" charset="0"/>
              <a:buChar char="•"/>
            </a:pPr>
            <a:r>
              <a:rPr lang="en-US" sz="2800" dirty="0"/>
              <a:t>Ubuntu Based Deep Learning DSVM</a:t>
            </a:r>
          </a:p>
          <a:p>
            <a:pPr marL="457200" indent="-457200">
              <a:lnSpc>
                <a:spcPct val="90000"/>
              </a:lnSpc>
              <a:spcAft>
                <a:spcPts val="600"/>
              </a:spcAft>
              <a:buFont typeface="Arial" panose="020B0604020202020204" pitchFamily="34" charset="0"/>
              <a:buChar char="•"/>
            </a:pPr>
            <a:r>
              <a:rPr lang="en-US" sz="2800" dirty="0"/>
              <a:t>Investment into other categories</a:t>
            </a:r>
          </a:p>
          <a:p>
            <a:pPr marL="914400" lvl="1" indent="-457200">
              <a:lnSpc>
                <a:spcPct val="90000"/>
              </a:lnSpc>
              <a:spcAft>
                <a:spcPts val="600"/>
              </a:spcAft>
              <a:buFont typeface="Arial" panose="020B0604020202020204" pitchFamily="34" charset="0"/>
              <a:buChar char="•"/>
            </a:pPr>
            <a:r>
              <a:rPr lang="en-US" sz="2800" dirty="0"/>
              <a:t>IOT</a:t>
            </a:r>
          </a:p>
          <a:p>
            <a:pPr marL="914400" lvl="1" indent="-457200">
              <a:lnSpc>
                <a:spcPct val="90000"/>
              </a:lnSpc>
              <a:spcAft>
                <a:spcPts val="600"/>
              </a:spcAft>
              <a:buFont typeface="Arial" panose="020B0604020202020204" pitchFamily="34" charset="0"/>
              <a:buChar char="•"/>
            </a:pPr>
            <a:r>
              <a:rPr lang="en-US" sz="2800" dirty="0"/>
              <a:t>Cognitive Computing</a:t>
            </a:r>
          </a:p>
        </p:txBody>
      </p:sp>
    </p:spTree>
    <p:extLst>
      <p:ext uri="{BB962C8B-B14F-4D97-AF65-F5344CB8AC3E}">
        <p14:creationId xmlns:p14="http://schemas.microsoft.com/office/powerpoint/2010/main" val="33095243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515677"/>
            <a:ext cx="12192000" cy="4094205"/>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8" name="Title 1"/>
          <p:cNvSpPr>
            <a:spLocks noGrp="1"/>
          </p:cNvSpPr>
          <p:nvPr>
            <p:ph type="title"/>
          </p:nvPr>
        </p:nvSpPr>
        <p:spPr>
          <a:xfrm>
            <a:off x="339292" y="257848"/>
            <a:ext cx="11655840" cy="899665"/>
          </a:xfrm>
        </p:spPr>
        <p:txBody>
          <a:bodyPr/>
          <a:lstStyle/>
          <a:p>
            <a:r>
              <a:rPr lang="en-US" sz="4800" b="1" dirty="0"/>
              <a:t>Agenda</a:t>
            </a:r>
            <a:endParaRPr lang="en-US" sz="4800" b="1" i="1" dirty="0">
              <a:solidFill>
                <a:schemeClr val="bg2">
                  <a:lumMod val="50000"/>
                  <a:lumOff val="50000"/>
                </a:schemeClr>
              </a:solidFill>
            </a:endParaRPr>
          </a:p>
        </p:txBody>
      </p:sp>
      <p:sp>
        <p:nvSpPr>
          <p:cNvPr id="5" name="TextBox 4"/>
          <p:cNvSpPr txBox="1"/>
          <p:nvPr/>
        </p:nvSpPr>
        <p:spPr>
          <a:xfrm>
            <a:off x="339292" y="1522043"/>
            <a:ext cx="10930391" cy="4047262"/>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t>Brief introduction to the Data Science Virtual Machines in Azure</a:t>
            </a:r>
          </a:p>
          <a:p>
            <a:pPr marL="457200" indent="-457200">
              <a:lnSpc>
                <a:spcPct val="90000"/>
              </a:lnSpc>
              <a:spcAft>
                <a:spcPts val="600"/>
              </a:spcAft>
              <a:buFont typeface="Arial" panose="020B0604020202020204" pitchFamily="34" charset="0"/>
              <a:buChar char="•"/>
            </a:pPr>
            <a:r>
              <a:rPr lang="en-US" sz="2800" dirty="0"/>
              <a:t>Scenario Walkthroughs:</a:t>
            </a:r>
          </a:p>
          <a:p>
            <a:pPr marL="914400" lvl="1" indent="-457200">
              <a:lnSpc>
                <a:spcPct val="90000"/>
              </a:lnSpc>
              <a:spcAft>
                <a:spcPts val="600"/>
              </a:spcAft>
              <a:buFont typeface="Wingdings" panose="05000000000000000000" pitchFamily="2" charset="2"/>
              <a:buChar char="ü"/>
            </a:pPr>
            <a:r>
              <a:rPr lang="en-US" sz="2400" dirty="0"/>
              <a:t>SQL Server R Services: - Dev&gt;Train&gt;Test&gt;Deploy&gt;Score</a:t>
            </a:r>
          </a:p>
          <a:p>
            <a:pPr marL="914400" lvl="1" indent="-457200">
              <a:lnSpc>
                <a:spcPct val="90000"/>
              </a:lnSpc>
              <a:spcAft>
                <a:spcPts val="600"/>
              </a:spcAft>
              <a:buFont typeface="Wingdings" panose="05000000000000000000" pitchFamily="2" charset="2"/>
              <a:buChar char="ü"/>
            </a:pPr>
            <a:r>
              <a:rPr lang="en-US" sz="2400" dirty="0"/>
              <a:t>Using the Local Spark instance on the DSVM for Dev &amp; Test</a:t>
            </a:r>
          </a:p>
          <a:p>
            <a:pPr marL="914400" lvl="1" indent="-457200">
              <a:lnSpc>
                <a:spcPct val="90000"/>
              </a:lnSpc>
              <a:spcAft>
                <a:spcPts val="600"/>
              </a:spcAft>
              <a:buFont typeface="Wingdings" panose="05000000000000000000" pitchFamily="2" charset="2"/>
              <a:buChar char="ü"/>
            </a:pPr>
            <a:r>
              <a:rPr lang="en-US" sz="2400" dirty="0"/>
              <a:t>Training and Deploying Deep Learning Models Using the ‘Deep Learning Toolkit for the DSVM’ on GPU based Azure VMs</a:t>
            </a:r>
          </a:p>
          <a:p>
            <a:pPr marL="914400" lvl="1" indent="-457200">
              <a:lnSpc>
                <a:spcPct val="90000"/>
              </a:lnSpc>
              <a:spcAft>
                <a:spcPts val="600"/>
              </a:spcAft>
              <a:buFont typeface="Wingdings" panose="05000000000000000000" pitchFamily="2" charset="2"/>
              <a:buChar char="ü"/>
            </a:pPr>
            <a:r>
              <a:rPr lang="en-US" sz="2400" dirty="0"/>
              <a:t>Briefly Querying and wrangling across platforms</a:t>
            </a:r>
          </a:p>
          <a:p>
            <a:pPr marL="461963" lvl="1" indent="-457200">
              <a:lnSpc>
                <a:spcPct val="90000"/>
              </a:lnSpc>
              <a:spcAft>
                <a:spcPts val="600"/>
              </a:spcAft>
              <a:buFont typeface="Arial" panose="020B0604020202020204" pitchFamily="34" charset="0"/>
              <a:buChar char="•"/>
            </a:pPr>
            <a:r>
              <a:rPr lang="en-US" sz="2800" dirty="0"/>
              <a:t>Roadmap</a:t>
            </a:r>
          </a:p>
          <a:p>
            <a:pPr marL="461963" lvl="1" indent="-457200">
              <a:lnSpc>
                <a:spcPct val="90000"/>
              </a:lnSpc>
              <a:spcAft>
                <a:spcPts val="600"/>
              </a:spcAft>
              <a:buFont typeface="Arial" panose="020B0604020202020204" pitchFamily="34" charset="0"/>
              <a:buChar char="•"/>
            </a:pPr>
            <a:r>
              <a:rPr lang="en-US" sz="2800" dirty="0"/>
              <a:t>Q and A + Conclusion</a:t>
            </a:r>
            <a:endParaRPr lang="en-US" sz="3200" dirty="0"/>
          </a:p>
        </p:txBody>
      </p:sp>
      <p:sp>
        <p:nvSpPr>
          <p:cNvPr id="6" name="TextBox 5"/>
          <p:cNvSpPr txBox="1"/>
          <p:nvPr/>
        </p:nvSpPr>
        <p:spPr>
          <a:xfrm>
            <a:off x="339292" y="5571382"/>
            <a:ext cx="11852708"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616161"/>
                </a:solidFill>
              </a:rPr>
              <a:t>This session aims to familiarize attendees to some popular scenarios enabled by the DSVM and the included tools.</a:t>
            </a:r>
          </a:p>
          <a:p>
            <a:pPr>
              <a:lnSpc>
                <a:spcPct val="90000"/>
              </a:lnSpc>
              <a:spcAft>
                <a:spcPts val="600"/>
              </a:spcAft>
            </a:pPr>
            <a:r>
              <a:rPr lang="en-US" i="1" dirty="0">
                <a:solidFill>
                  <a:srgbClr val="616161"/>
                </a:solidFill>
              </a:rPr>
              <a:t>This is not a general training module for Data Science. Please visit </a:t>
            </a:r>
            <a:r>
              <a:rPr lang="en-US" i="1" dirty="0">
                <a:solidFill>
                  <a:srgbClr val="616161"/>
                </a:solidFill>
                <a:highlight>
                  <a:srgbClr val="C0C0C0"/>
                </a:highlight>
                <a:hlinkClick r:id="rId3"/>
              </a:rPr>
              <a:t>http://learnanalytics.microsoft.com</a:t>
            </a:r>
            <a:r>
              <a:rPr lang="en-US" i="1" dirty="0">
                <a:solidFill>
                  <a:srgbClr val="616161"/>
                </a:solidFill>
                <a:highlight>
                  <a:srgbClr val="C0C0C0"/>
                </a:highlight>
              </a:rPr>
              <a:t> </a:t>
            </a:r>
          </a:p>
        </p:txBody>
      </p:sp>
    </p:spTree>
    <p:extLst>
      <p:ext uri="{BB962C8B-B14F-4D97-AF65-F5344CB8AC3E}">
        <p14:creationId xmlns:p14="http://schemas.microsoft.com/office/powerpoint/2010/main" val="41199642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515677"/>
            <a:ext cx="12192000" cy="4094205"/>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8" name="Title 1"/>
          <p:cNvSpPr>
            <a:spLocks noGrp="1"/>
          </p:cNvSpPr>
          <p:nvPr>
            <p:ph type="title"/>
          </p:nvPr>
        </p:nvSpPr>
        <p:spPr>
          <a:xfrm>
            <a:off x="339292" y="257848"/>
            <a:ext cx="11655840" cy="899665"/>
          </a:xfrm>
        </p:spPr>
        <p:txBody>
          <a:bodyPr/>
          <a:lstStyle/>
          <a:p>
            <a:r>
              <a:rPr lang="en-US" sz="4800" b="1" dirty="0"/>
              <a:t>Summary</a:t>
            </a:r>
            <a:endParaRPr lang="en-US" sz="4800" b="1" i="1" dirty="0">
              <a:solidFill>
                <a:schemeClr val="bg2">
                  <a:lumMod val="50000"/>
                  <a:lumOff val="50000"/>
                </a:schemeClr>
              </a:solidFill>
            </a:endParaRPr>
          </a:p>
        </p:txBody>
      </p:sp>
      <p:sp>
        <p:nvSpPr>
          <p:cNvPr id="5" name="TextBox 4"/>
          <p:cNvSpPr txBox="1"/>
          <p:nvPr/>
        </p:nvSpPr>
        <p:spPr>
          <a:xfrm>
            <a:off x="339292" y="1522043"/>
            <a:ext cx="10930391" cy="4047262"/>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t>Introduction to the Data Science Virtual Machines in Azure</a:t>
            </a:r>
          </a:p>
          <a:p>
            <a:pPr marL="457200" indent="-457200">
              <a:lnSpc>
                <a:spcPct val="90000"/>
              </a:lnSpc>
              <a:spcAft>
                <a:spcPts val="600"/>
              </a:spcAft>
              <a:buFont typeface="Arial" panose="020B0604020202020204" pitchFamily="34" charset="0"/>
              <a:buChar char="•"/>
            </a:pPr>
            <a:r>
              <a:rPr lang="en-US" sz="2800" dirty="0"/>
              <a:t>Scenario Walkthroughs:</a:t>
            </a:r>
          </a:p>
          <a:p>
            <a:pPr marL="914400" lvl="1" indent="-457200">
              <a:lnSpc>
                <a:spcPct val="90000"/>
              </a:lnSpc>
              <a:spcAft>
                <a:spcPts val="600"/>
              </a:spcAft>
              <a:buFont typeface="Wingdings" panose="05000000000000000000" pitchFamily="2" charset="2"/>
              <a:buChar char="ü"/>
            </a:pPr>
            <a:r>
              <a:rPr lang="en-US" sz="2400" dirty="0"/>
              <a:t>SQL Server R Services: - Dev&gt;Train&gt;Test&gt;Deploy&gt;Score</a:t>
            </a:r>
          </a:p>
          <a:p>
            <a:pPr marL="914400" lvl="1" indent="-457200">
              <a:lnSpc>
                <a:spcPct val="90000"/>
              </a:lnSpc>
              <a:spcAft>
                <a:spcPts val="600"/>
              </a:spcAft>
              <a:buFont typeface="Wingdings" panose="05000000000000000000" pitchFamily="2" charset="2"/>
              <a:buChar char="ü"/>
            </a:pPr>
            <a:r>
              <a:rPr lang="en-US" sz="2400" dirty="0"/>
              <a:t>Using the Local Spark instance on the DSVM for Dev &amp; Test</a:t>
            </a:r>
          </a:p>
          <a:p>
            <a:pPr marL="914400" lvl="1" indent="-457200">
              <a:lnSpc>
                <a:spcPct val="90000"/>
              </a:lnSpc>
              <a:spcAft>
                <a:spcPts val="600"/>
              </a:spcAft>
              <a:buFont typeface="Wingdings" panose="05000000000000000000" pitchFamily="2" charset="2"/>
              <a:buChar char="ü"/>
            </a:pPr>
            <a:r>
              <a:rPr lang="en-US" sz="2400" dirty="0"/>
              <a:t>Training and Deploying Deep Learning Models Using the ‘Deep Learning Toolkit for the DSVM’ on GPU based Azure VMs</a:t>
            </a:r>
          </a:p>
          <a:p>
            <a:pPr marL="914400" lvl="1" indent="-457200">
              <a:lnSpc>
                <a:spcPct val="90000"/>
              </a:lnSpc>
              <a:spcAft>
                <a:spcPts val="600"/>
              </a:spcAft>
              <a:buFont typeface="Wingdings" panose="05000000000000000000" pitchFamily="2" charset="2"/>
              <a:buChar char="ü"/>
            </a:pPr>
            <a:r>
              <a:rPr lang="en-US" sz="2400" dirty="0"/>
              <a:t>Briefly Querying and wrangling across platforms</a:t>
            </a:r>
          </a:p>
          <a:p>
            <a:pPr marL="461963" lvl="1" indent="-457200">
              <a:lnSpc>
                <a:spcPct val="90000"/>
              </a:lnSpc>
              <a:spcAft>
                <a:spcPts val="600"/>
              </a:spcAft>
              <a:buFont typeface="Arial" panose="020B0604020202020204" pitchFamily="34" charset="0"/>
              <a:buChar char="•"/>
            </a:pPr>
            <a:r>
              <a:rPr lang="en-US" sz="2800" dirty="0"/>
              <a:t>Roadmap</a:t>
            </a:r>
          </a:p>
          <a:p>
            <a:pPr marL="461963" lvl="1" indent="-457200">
              <a:lnSpc>
                <a:spcPct val="90000"/>
              </a:lnSpc>
              <a:spcAft>
                <a:spcPts val="600"/>
              </a:spcAft>
              <a:buFont typeface="Arial" panose="020B0604020202020204" pitchFamily="34" charset="0"/>
              <a:buChar char="•"/>
            </a:pPr>
            <a:r>
              <a:rPr lang="en-US" sz="2800" dirty="0"/>
              <a:t>Q and A</a:t>
            </a:r>
            <a:endParaRPr lang="en-US" sz="3200" dirty="0"/>
          </a:p>
        </p:txBody>
      </p:sp>
      <p:sp>
        <p:nvSpPr>
          <p:cNvPr id="6" name="TextBox 5"/>
          <p:cNvSpPr txBox="1"/>
          <p:nvPr/>
        </p:nvSpPr>
        <p:spPr>
          <a:xfrm>
            <a:off x="339292" y="5571382"/>
            <a:ext cx="11852707"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616161"/>
                </a:solidFill>
              </a:rPr>
              <a:t>This session familiarizes attendees to some popular scenarios enabled by the DSVM and the included tools.</a:t>
            </a:r>
          </a:p>
          <a:p>
            <a:pPr>
              <a:lnSpc>
                <a:spcPct val="90000"/>
              </a:lnSpc>
              <a:spcAft>
                <a:spcPts val="600"/>
              </a:spcAft>
            </a:pPr>
            <a:r>
              <a:rPr lang="en-US" i="1" dirty="0">
                <a:solidFill>
                  <a:srgbClr val="616161"/>
                </a:solidFill>
              </a:rPr>
              <a:t>This is not a general training module for Data Science. Please visit </a:t>
            </a:r>
            <a:r>
              <a:rPr lang="en-US" i="1" dirty="0">
                <a:solidFill>
                  <a:srgbClr val="616161"/>
                </a:solidFill>
                <a:highlight>
                  <a:srgbClr val="C0C0C0"/>
                </a:highlight>
                <a:hlinkClick r:id="rId3"/>
              </a:rPr>
              <a:t>http://learnanalytics.microsoft.com</a:t>
            </a:r>
            <a:r>
              <a:rPr lang="en-US" i="1" dirty="0">
                <a:solidFill>
                  <a:srgbClr val="616161"/>
                </a:solidFill>
                <a:highlight>
                  <a:srgbClr val="C0C0C0"/>
                </a:highlight>
              </a:rPr>
              <a:t> </a:t>
            </a:r>
          </a:p>
        </p:txBody>
      </p:sp>
    </p:spTree>
    <p:extLst>
      <p:ext uri="{BB962C8B-B14F-4D97-AF65-F5344CB8AC3E}">
        <p14:creationId xmlns:p14="http://schemas.microsoft.com/office/powerpoint/2010/main" val="30310924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a:spLocks noGrp="1"/>
          </p:cNvSpPr>
          <p:nvPr>
            <p:ph type="title"/>
          </p:nvPr>
        </p:nvSpPr>
        <p:spPr>
          <a:xfrm>
            <a:off x="339292" y="257848"/>
            <a:ext cx="11655840" cy="899665"/>
          </a:xfrm>
        </p:spPr>
        <p:txBody>
          <a:bodyPr/>
          <a:lstStyle/>
          <a:p>
            <a:r>
              <a:rPr lang="en-US" sz="4800" b="1" dirty="0"/>
              <a:t>Useful Links</a:t>
            </a:r>
            <a:endParaRPr lang="en-US" sz="4800" b="1" i="1" dirty="0">
              <a:solidFill>
                <a:schemeClr val="bg2">
                  <a:lumMod val="50000"/>
                  <a:lumOff val="50000"/>
                </a:schemeClr>
              </a:solidFill>
            </a:endParaRPr>
          </a:p>
        </p:txBody>
      </p:sp>
      <p:sp>
        <p:nvSpPr>
          <p:cNvPr id="5" name="TextBox 4"/>
          <p:cNvSpPr txBox="1"/>
          <p:nvPr/>
        </p:nvSpPr>
        <p:spPr>
          <a:xfrm>
            <a:off x="339292" y="1522043"/>
            <a:ext cx="11297651" cy="5001369"/>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solidFill>
                  <a:schemeClr val="bg1">
                    <a:lumMod val="75000"/>
                  </a:schemeClr>
                </a:solidFill>
                <a:highlight>
                  <a:srgbClr val="C0C0C0"/>
                </a:highlight>
              </a:rPr>
              <a:t>DSVM Forum</a:t>
            </a:r>
            <a:r>
              <a:rPr lang="en-US" sz="2800" dirty="0">
                <a:solidFill>
                  <a:schemeClr val="bg1">
                    <a:lumMod val="75000"/>
                  </a:schemeClr>
                </a:solidFill>
              </a:rPr>
              <a:t> - send questions, feedback and feature requests on the forum - </a:t>
            </a:r>
            <a:r>
              <a:rPr lang="en-US" sz="2800" dirty="0">
                <a:solidFill>
                  <a:schemeClr val="bg1">
                    <a:lumMod val="75000"/>
                  </a:schemeClr>
                </a:solidFill>
                <a:hlinkClick r:id="rId3"/>
              </a:rPr>
              <a:t>http://aka.ms/dsvm/forum</a:t>
            </a:r>
            <a:br>
              <a:rPr lang="en-US" sz="2800" dirty="0">
                <a:solidFill>
                  <a:schemeClr val="bg1">
                    <a:lumMod val="75000"/>
                  </a:schemeClr>
                </a:solidFill>
              </a:rPr>
            </a:br>
            <a:endParaRPr lang="en-US" sz="2800" dirty="0">
              <a:solidFill>
                <a:schemeClr val="bg1">
                  <a:lumMod val="75000"/>
                </a:schemeClr>
              </a:solidFill>
            </a:endParaRPr>
          </a:p>
          <a:p>
            <a:pPr marL="457200" indent="-457200">
              <a:lnSpc>
                <a:spcPct val="90000"/>
              </a:lnSpc>
              <a:spcAft>
                <a:spcPts val="600"/>
              </a:spcAft>
              <a:buFont typeface="Arial" panose="020B0604020202020204" pitchFamily="34" charset="0"/>
              <a:buChar char="•"/>
            </a:pPr>
            <a:r>
              <a:rPr lang="en-US" sz="2800" dirty="0">
                <a:solidFill>
                  <a:schemeClr val="bg1">
                    <a:lumMod val="75000"/>
                  </a:schemeClr>
                </a:solidFill>
                <a:highlight>
                  <a:srgbClr val="C0C0C0"/>
                </a:highlight>
              </a:rPr>
              <a:t>DSVM Product Page</a:t>
            </a:r>
            <a:r>
              <a:rPr lang="en-US" sz="2800" dirty="0">
                <a:solidFill>
                  <a:schemeClr val="bg1">
                    <a:lumMod val="75000"/>
                  </a:schemeClr>
                </a:solidFill>
              </a:rPr>
              <a:t> – </a:t>
            </a:r>
            <a:r>
              <a:rPr lang="en-US" sz="2800" dirty="0">
                <a:solidFill>
                  <a:schemeClr val="bg1">
                    <a:lumMod val="75000"/>
                  </a:schemeClr>
                </a:solidFill>
                <a:hlinkClick r:id="rId4"/>
              </a:rPr>
              <a:t>http://aka.ms/dsvm</a:t>
            </a:r>
            <a:r>
              <a:rPr lang="en-US" sz="2800" dirty="0">
                <a:solidFill>
                  <a:schemeClr val="bg1">
                    <a:lumMod val="75000"/>
                  </a:schemeClr>
                </a:solidFill>
              </a:rPr>
              <a:t> </a:t>
            </a:r>
            <a:br>
              <a:rPr lang="en-US" sz="2800" dirty="0">
                <a:solidFill>
                  <a:schemeClr val="bg1">
                    <a:lumMod val="75000"/>
                  </a:schemeClr>
                </a:solidFill>
              </a:rPr>
            </a:br>
            <a:endParaRPr lang="en-US" sz="2800" dirty="0">
              <a:solidFill>
                <a:schemeClr val="bg1">
                  <a:lumMod val="75000"/>
                </a:schemeClr>
              </a:solidFill>
            </a:endParaRPr>
          </a:p>
          <a:p>
            <a:pPr marL="461963" lvl="1" indent="-457200">
              <a:lnSpc>
                <a:spcPct val="90000"/>
              </a:lnSpc>
              <a:spcAft>
                <a:spcPts val="600"/>
              </a:spcAft>
              <a:buFont typeface="Arial" panose="020B0604020202020204" pitchFamily="34" charset="0"/>
              <a:buChar char="•"/>
            </a:pPr>
            <a:r>
              <a:rPr lang="en-US" sz="2800" dirty="0">
                <a:solidFill>
                  <a:schemeClr val="bg1">
                    <a:lumMod val="75000"/>
                  </a:schemeClr>
                </a:solidFill>
                <a:highlight>
                  <a:srgbClr val="C0C0C0"/>
                </a:highlight>
              </a:rPr>
              <a:t>DSVM Introductory DIY workshop</a:t>
            </a:r>
            <a:r>
              <a:rPr lang="en-US" sz="2800" dirty="0">
                <a:solidFill>
                  <a:schemeClr val="bg1">
                    <a:lumMod val="75000"/>
                  </a:schemeClr>
                </a:solidFill>
              </a:rPr>
              <a:t> – </a:t>
            </a:r>
            <a:r>
              <a:rPr lang="en-US" sz="2800" dirty="0">
                <a:solidFill>
                  <a:schemeClr val="bg1">
                    <a:lumMod val="75000"/>
                  </a:schemeClr>
                </a:solidFill>
                <a:hlinkClick r:id="rId5"/>
              </a:rPr>
              <a:t>http://aka.ms/dsvm/workshop</a:t>
            </a:r>
            <a:br>
              <a:rPr lang="en-US" sz="2800" dirty="0">
                <a:solidFill>
                  <a:schemeClr val="bg1">
                    <a:lumMod val="75000"/>
                  </a:schemeClr>
                </a:solidFill>
              </a:rPr>
            </a:br>
            <a:r>
              <a:rPr lang="en-US" sz="2800" dirty="0">
                <a:solidFill>
                  <a:schemeClr val="bg1">
                    <a:lumMod val="75000"/>
                  </a:schemeClr>
                </a:solidFill>
              </a:rPr>
              <a:t> </a:t>
            </a:r>
          </a:p>
          <a:p>
            <a:pPr marL="461963" lvl="1" indent="-457200">
              <a:lnSpc>
                <a:spcPct val="90000"/>
              </a:lnSpc>
              <a:spcAft>
                <a:spcPts val="600"/>
              </a:spcAft>
              <a:buFont typeface="Arial" panose="020B0604020202020204" pitchFamily="34" charset="0"/>
              <a:buChar char="•"/>
            </a:pPr>
            <a:r>
              <a:rPr lang="en-US" sz="2800" dirty="0">
                <a:solidFill>
                  <a:schemeClr val="bg1">
                    <a:lumMod val="75000"/>
                  </a:schemeClr>
                </a:solidFill>
                <a:highlight>
                  <a:srgbClr val="C0C0C0"/>
                </a:highlight>
              </a:rPr>
              <a:t>2 Page Handout</a:t>
            </a:r>
            <a:r>
              <a:rPr lang="en-US" sz="2800" dirty="0">
                <a:solidFill>
                  <a:schemeClr val="bg1">
                    <a:lumMod val="75000"/>
                  </a:schemeClr>
                </a:solidFill>
              </a:rPr>
              <a:t> – </a:t>
            </a:r>
            <a:r>
              <a:rPr lang="en-US" sz="2800" dirty="0">
                <a:solidFill>
                  <a:schemeClr val="bg1">
                    <a:lumMod val="75000"/>
                  </a:schemeClr>
                </a:solidFill>
                <a:hlinkClick r:id="rId6"/>
              </a:rPr>
              <a:t>http://aka.ms/dsvm/handout</a:t>
            </a:r>
            <a:r>
              <a:rPr lang="en-US" sz="2800" dirty="0">
                <a:solidFill>
                  <a:schemeClr val="bg1">
                    <a:lumMod val="75000"/>
                  </a:schemeClr>
                </a:solidFill>
              </a:rPr>
              <a:t> </a:t>
            </a:r>
            <a:br>
              <a:rPr lang="en-US" sz="2800" dirty="0">
                <a:solidFill>
                  <a:schemeClr val="bg1">
                    <a:lumMod val="75000"/>
                  </a:schemeClr>
                </a:solidFill>
              </a:rPr>
            </a:br>
            <a:endParaRPr lang="en-US" sz="2800" dirty="0">
              <a:solidFill>
                <a:schemeClr val="bg1">
                  <a:lumMod val="75000"/>
                </a:schemeClr>
              </a:solidFill>
            </a:endParaRPr>
          </a:p>
          <a:p>
            <a:pPr marL="461963" lvl="1" indent="-457200">
              <a:lnSpc>
                <a:spcPct val="90000"/>
              </a:lnSpc>
              <a:spcAft>
                <a:spcPts val="600"/>
              </a:spcAft>
              <a:buFont typeface="Arial" panose="020B0604020202020204" pitchFamily="34" charset="0"/>
              <a:buChar char="•"/>
            </a:pPr>
            <a:r>
              <a:rPr lang="en-US" sz="2800" dirty="0">
                <a:solidFill>
                  <a:schemeClr val="bg1">
                    <a:lumMod val="75000"/>
                  </a:schemeClr>
                </a:solidFill>
                <a:highlight>
                  <a:srgbClr val="C0C0C0"/>
                </a:highlight>
              </a:rPr>
              <a:t>Learn Analytics @ Microsoft</a:t>
            </a:r>
            <a:r>
              <a:rPr lang="en-US" sz="2800" dirty="0">
                <a:solidFill>
                  <a:schemeClr val="bg1">
                    <a:lumMod val="75000"/>
                  </a:schemeClr>
                </a:solidFill>
              </a:rPr>
              <a:t> – </a:t>
            </a:r>
            <a:r>
              <a:rPr lang="en-US" sz="2800" dirty="0">
                <a:solidFill>
                  <a:schemeClr val="bg1">
                    <a:lumMod val="75000"/>
                  </a:schemeClr>
                </a:solidFill>
                <a:hlinkClick r:id="rId7"/>
              </a:rPr>
              <a:t>http://learnanalytics.microsoft.com</a:t>
            </a:r>
            <a:r>
              <a:rPr lang="en-US" sz="2800" dirty="0">
                <a:solidFill>
                  <a:schemeClr val="bg1">
                    <a:lumMod val="75000"/>
                  </a:schemeClr>
                </a:solidFill>
              </a:rPr>
              <a:t> </a:t>
            </a:r>
          </a:p>
          <a:p>
            <a:pPr marL="461963" lvl="1" indent="-457200">
              <a:lnSpc>
                <a:spcPct val="90000"/>
              </a:lnSpc>
              <a:spcAft>
                <a:spcPts val="600"/>
              </a:spcAft>
              <a:buFont typeface="Arial" panose="020B0604020202020204" pitchFamily="34" charset="0"/>
              <a:buChar char="•"/>
            </a:pPr>
            <a:endParaRPr lang="en-US" sz="3200" dirty="0">
              <a:solidFill>
                <a:schemeClr val="bg1">
                  <a:lumMod val="75000"/>
                </a:schemeClr>
              </a:solidFill>
            </a:endParaRPr>
          </a:p>
        </p:txBody>
      </p:sp>
    </p:spTree>
    <p:extLst>
      <p:ext uri="{BB962C8B-B14F-4D97-AF65-F5344CB8AC3E}">
        <p14:creationId xmlns:p14="http://schemas.microsoft.com/office/powerpoint/2010/main" val="602880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573427"/>
            <a:ext cx="12192000" cy="4094205"/>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8" name="Title 1"/>
          <p:cNvSpPr>
            <a:spLocks noGrp="1"/>
          </p:cNvSpPr>
          <p:nvPr>
            <p:ph type="title"/>
          </p:nvPr>
        </p:nvSpPr>
        <p:spPr>
          <a:xfrm>
            <a:off x="339292" y="257848"/>
            <a:ext cx="11655840" cy="899665"/>
          </a:xfrm>
        </p:spPr>
        <p:txBody>
          <a:bodyPr/>
          <a:lstStyle/>
          <a:p>
            <a:r>
              <a:rPr lang="en-US" sz="4800" b="1" dirty="0"/>
              <a:t>Data Science VM ? </a:t>
            </a:r>
            <a:endParaRPr lang="en-US" sz="4800" b="1" i="1" dirty="0">
              <a:solidFill>
                <a:schemeClr val="bg2">
                  <a:lumMod val="50000"/>
                  <a:lumOff val="50000"/>
                </a:schemeClr>
              </a:solidFill>
            </a:endParaRPr>
          </a:p>
        </p:txBody>
      </p:sp>
      <p:sp>
        <p:nvSpPr>
          <p:cNvPr id="5" name="TextBox 4"/>
          <p:cNvSpPr txBox="1"/>
          <p:nvPr/>
        </p:nvSpPr>
        <p:spPr>
          <a:xfrm>
            <a:off x="339292" y="1685668"/>
            <a:ext cx="4617719" cy="278845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Comprehensive cloud based Data Science Environment to empower Data Scientists</a:t>
            </a:r>
          </a:p>
        </p:txBody>
      </p:sp>
      <p:grpSp>
        <p:nvGrpSpPr>
          <p:cNvPr id="6" name="Group 5"/>
          <p:cNvGrpSpPr/>
          <p:nvPr/>
        </p:nvGrpSpPr>
        <p:grpSpPr>
          <a:xfrm>
            <a:off x="5476773" y="375384"/>
            <a:ext cx="5736657" cy="5746283"/>
            <a:chOff x="3064476" y="316360"/>
            <a:chExt cx="5908570" cy="6080832"/>
          </a:xfrm>
          <a:effectLst>
            <a:outerShdw blurRad="152400" sx="102000" sy="102000" algn="ctr" rotWithShape="0">
              <a:prstClr val="black">
                <a:alpha val="44000"/>
              </a:prstClr>
            </a:outerShdw>
          </a:effectLst>
        </p:grpSpPr>
        <p:pic>
          <p:nvPicPr>
            <p:cNvPr id="7" name="Picture 6"/>
            <p:cNvPicPr>
              <a:picLocks noChangeAspect="1"/>
            </p:cNvPicPr>
            <p:nvPr/>
          </p:nvPicPr>
          <p:blipFill>
            <a:blip r:embed="rId3"/>
            <a:stretch>
              <a:fillRect/>
            </a:stretch>
          </p:blipFill>
          <p:spPr>
            <a:xfrm>
              <a:off x="3064476" y="316360"/>
              <a:ext cx="5908570" cy="6080832"/>
            </a:xfrm>
            <a:prstGeom prst="rect">
              <a:avLst/>
            </a:prstGeom>
          </p:spPr>
        </p:pic>
        <p:pic>
          <p:nvPicPr>
            <p:cNvPr id="8" name="Picture 7" descr="Image result for linu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530" y="2994732"/>
              <a:ext cx="462172" cy="544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4169" y="2582841"/>
              <a:ext cx="1129183" cy="240474"/>
            </a:xfrm>
            <a:prstGeom prst="rect">
              <a:avLst/>
            </a:prstGeom>
          </p:spPr>
        </p:pic>
      </p:grpSp>
    </p:spTree>
    <p:extLst>
      <p:ext uri="{BB962C8B-B14F-4D97-AF65-F5344CB8AC3E}">
        <p14:creationId xmlns:p14="http://schemas.microsoft.com/office/powerpoint/2010/main" val="14623205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2256" y="857299"/>
            <a:ext cx="8809808" cy="6000701"/>
          </a:xfrm>
          <a:prstGeom prst="rect">
            <a:avLst/>
          </a:prstGeom>
        </p:spPr>
      </p:pic>
      <p:sp>
        <p:nvSpPr>
          <p:cNvPr id="4" name="Title 1"/>
          <p:cNvSpPr txBox="1">
            <a:spLocks/>
          </p:cNvSpPr>
          <p:nvPr/>
        </p:nvSpPr>
        <p:spPr>
          <a:xfrm>
            <a:off x="270893" y="53447"/>
            <a:ext cx="11652534" cy="6148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dirty="0">
                <a:latin typeface="Calibri Light" panose="020F0302020204030204"/>
              </a:rPr>
              <a:t>Development flow with DSVM</a:t>
            </a:r>
          </a:p>
        </p:txBody>
      </p:sp>
    </p:spTree>
    <p:extLst>
      <p:ext uri="{BB962C8B-B14F-4D97-AF65-F5344CB8AC3E}">
        <p14:creationId xmlns:p14="http://schemas.microsoft.com/office/powerpoint/2010/main" val="16275629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0893" y="53447"/>
            <a:ext cx="11652534" cy="6148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endParaRPr lang="en-US" dirty="0">
              <a:latin typeface="Calibri Light" panose="020F0302020204030204"/>
            </a:endParaRPr>
          </a:p>
        </p:txBody>
      </p:sp>
      <p:sp>
        <p:nvSpPr>
          <p:cNvPr id="6" name="Title 3"/>
          <p:cNvSpPr txBox="1">
            <a:spLocks/>
          </p:cNvSpPr>
          <p:nvPr/>
        </p:nvSpPr>
        <p:spPr>
          <a:xfrm>
            <a:off x="343941" y="-7295"/>
            <a:ext cx="11653425" cy="899409"/>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529" spc="-100" dirty="0">
                <a:gradFill>
                  <a:gsLst>
                    <a:gs pos="1250">
                      <a:srgbClr val="FFFFFF"/>
                    </a:gs>
                    <a:gs pos="100000">
                      <a:srgbClr val="FFFFFF"/>
                    </a:gs>
                  </a:gsLst>
                  <a:lin ang="5400000" scaled="0"/>
                </a:gradFill>
                <a:latin typeface="Segoe UI Light"/>
              </a:rPr>
              <a:t>VM Versions comparison – Quick Reference</a:t>
            </a:r>
          </a:p>
        </p:txBody>
      </p:sp>
      <p:sp>
        <p:nvSpPr>
          <p:cNvPr id="7" name="Rectangle 6"/>
          <p:cNvSpPr/>
          <p:nvPr/>
        </p:nvSpPr>
        <p:spPr>
          <a:xfrm>
            <a:off x="493345" y="694076"/>
            <a:ext cx="5527953" cy="5702942"/>
          </a:xfrm>
          <a:prstGeom prst="rect">
            <a:avLst/>
          </a:prstGeom>
        </p:spPr>
        <p:txBody>
          <a:bodyPr wrap="square">
            <a:spAutoFit/>
          </a:bodyPr>
          <a:lstStyle/>
          <a:p>
            <a:pPr defTabSz="914367">
              <a:lnSpc>
                <a:spcPct val="107000"/>
              </a:lnSpc>
              <a:spcAft>
                <a:spcPts val="784"/>
              </a:spcAft>
            </a:pPr>
            <a:r>
              <a:rPr lang="en-US" sz="1568" dirty="0">
                <a:solidFill>
                  <a:srgbClr val="FFFFFF"/>
                </a:solidFill>
                <a:latin typeface="Calibri" panose="020F0502020204030204" pitchFamily="34" charset="0"/>
                <a:ea typeface="Calibri" panose="020F0502020204030204" pitchFamily="34" charset="0"/>
                <a:cs typeface="Times New Roman" panose="02020603050405020304" pitchFamily="18" charset="0"/>
              </a:rPr>
              <a:t>Windows Edition</a:t>
            </a:r>
            <a:endParaRPr lang="en-US" sz="1078"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Microsoft R Open with popular packages pre-installed</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Microsoft R Server Developer Edition</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Anaconda Python 2.7, 3.5</a:t>
            </a:r>
          </a:p>
          <a:p>
            <a:pPr marL="336145" indent="-336145" defTabSz="914367">
              <a:lnSpc>
                <a:spcPct val="107000"/>
              </a:lnSpc>
              <a:buFont typeface="Wingdings" panose="05000000000000000000" pitchFamily="2"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JuliaPro</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with popular packages pre-installed</a:t>
            </a:r>
          </a:p>
          <a:p>
            <a:pPr marL="336145" indent="-336145" defTabSz="914367">
              <a:lnSpc>
                <a:spcPct val="107000"/>
              </a:lnSpc>
              <a:buFont typeface="Wingdings" panose="05000000000000000000" pitchFamily="2"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Jupyter</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Notebook Server (R, Python, Julia)</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SQL Server 2016 Developer Edition: Scalable in-database analytics with R services</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IDEs and Editors</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Visual Studio Community Edition 2015 (IDE) </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Azure HDInsight (Hadoop), Data Lake, SQL Server Data tools </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Node.js, Python, and R tools for Visual Studio</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RStudio</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Desktop</a:t>
            </a:r>
            <a:b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br>
            <a:b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br>
            <a:endPar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Power BI desktop - (BI Dashboard Design &amp; Analysis)</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Machine Learning Tools </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Integration with Azure Machine Learning </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Microsoft Cognitive toolkit (CNTK) - (deep Learning/AI)</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Xgboost</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(popular ML tool in data science competitions) </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Vowpal</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Wabbit (fast online learner) </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Rattle (visual quick-start data and analytics tool) </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Mxnet</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(deep learning/AI)</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Tensorflow</a:t>
            </a:r>
            <a:endPar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SDKs to access Azure and Cortana Intelligence Suite of services</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Tools for data movement and management of Azure and Big Data resources: Azure Storage Explorer, CLI, PowerShell,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AdlCopy</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(Azure Data Lake),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AzCopy</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dtui</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(for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DocumentDB</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Microsoft Data Management Gateway</a:t>
            </a:r>
          </a:p>
          <a:p>
            <a:pPr marL="336145" indent="-336145" defTabSz="914367">
              <a:lnSpc>
                <a:spcPct val="107000"/>
              </a:lnSpc>
              <a:buFont typeface="Wingdings" panose="05000000000000000000" pitchFamily="2"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Git</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Visual Studio Team Services plugin</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Windows port of most popular Linux/Unix command-line utilities accessible through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GitBash</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/command prompt</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Weka</a:t>
            </a:r>
          </a:p>
          <a:p>
            <a:pPr marL="336145" indent="-336145" defTabSz="914367">
              <a:lnSpc>
                <a:spcPct val="107000"/>
              </a:lnSpc>
              <a:spcAft>
                <a:spcPts val="784"/>
              </a:spcAft>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Apache Drill</a:t>
            </a:r>
          </a:p>
        </p:txBody>
      </p:sp>
      <p:sp>
        <p:nvSpPr>
          <p:cNvPr id="8" name="Rectangle 7"/>
          <p:cNvSpPr/>
          <p:nvPr/>
        </p:nvSpPr>
        <p:spPr>
          <a:xfrm>
            <a:off x="6170702" y="694075"/>
            <a:ext cx="5677357" cy="5872412"/>
          </a:xfrm>
          <a:prstGeom prst="rect">
            <a:avLst/>
          </a:prstGeom>
        </p:spPr>
        <p:txBody>
          <a:bodyPr wrap="square">
            <a:spAutoFit/>
          </a:bodyPr>
          <a:lstStyle/>
          <a:p>
            <a:pPr defTabSz="914367">
              <a:lnSpc>
                <a:spcPct val="107000"/>
              </a:lnSpc>
              <a:spcAft>
                <a:spcPts val="784"/>
              </a:spcAft>
            </a:pPr>
            <a:r>
              <a:rPr lang="en-US" sz="1568" dirty="0">
                <a:solidFill>
                  <a:srgbClr val="FFFFFF"/>
                </a:solidFill>
                <a:latin typeface="Calibri" panose="020F0502020204030204" pitchFamily="34" charset="0"/>
                <a:ea typeface="Calibri" panose="020F0502020204030204" pitchFamily="34" charset="0"/>
                <a:cs typeface="Times New Roman" panose="02020603050405020304" pitchFamily="18" charset="0"/>
              </a:rPr>
              <a:t>Linux Edition</a:t>
            </a:r>
            <a:endParaRPr lang="en-US" sz="1078"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Microsoft R Open with popular packages pre-installed</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Microsoft R Server Developer Edition</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Anaconda Python 2.7, 3.5 with popular packages pre-installed</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Julia with popular packages pre-installed</a:t>
            </a:r>
          </a:p>
          <a:p>
            <a:pPr marL="336145" indent="-336145" defTabSz="914367">
              <a:lnSpc>
                <a:spcPct val="107000"/>
              </a:lnSpc>
              <a:buFont typeface="Wingdings" panose="05000000000000000000" pitchFamily="2"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JupyterHub</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Multi-user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Jupyter</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notebooks (R, Python, Julia,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PySpark</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PostgreSQL,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SQuirreL</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SQL (database tool), SQL Server drivers, and command line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bcp</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sqlcmd</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IDEs and editors </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Eclipse with Azure toolkit plugin </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Emacs</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(with ESS,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auctex</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a:t>
            </a: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gedit</a:t>
            </a:r>
            <a:endPar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IntelliJ IDEA</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PyCharm</a:t>
            </a:r>
            <a:endPar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Atom</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Visual Studio Code</a:t>
            </a:r>
            <a:b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b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Machine Learning Tools </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Integrations with Azure Machine Learning </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Microsoft Cognitive toolkit (CNTK)-(deep Learning/AI)</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Xgboost</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(popular ML tool in data science competitions) </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Vowpal</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Wabbit (fast online learner) </a:t>
            </a:r>
          </a:p>
          <a:p>
            <a:pPr marL="728314" lvl="1" indent="-280121" defTabSz="914367">
              <a:lnSpc>
                <a:spcPct val="107000"/>
              </a:lnSpc>
              <a:buFont typeface="Wingdings 3" panose="05040102010807070707" pitchFamily="18"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Rattle (visual quick-start data and analytics tool)</a:t>
            </a:r>
          </a:p>
          <a:p>
            <a:pPr marL="728314" lvl="1" indent="-280121" defTabSz="914367">
              <a:lnSpc>
                <a:spcPct val="107000"/>
              </a:lnSpc>
              <a:buFont typeface="Wingdings 3" panose="05040102010807070707" pitchFamily="18"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Mxnet</a:t>
            </a: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 (deep learning/AI)</a:t>
            </a:r>
            <a:b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br>
            <a:endPar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SDKs to access Azure and Cortana Intelligence Suite of services</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Tools for data movement and management of Azure and Big Data resources: Azure Storage Explorer, CLI</a:t>
            </a:r>
            <a:b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br>
            <a:endPar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36145" indent="-336145" defTabSz="914367">
              <a:lnSpc>
                <a:spcPct val="107000"/>
              </a:lnSpc>
              <a:buFont typeface="Wingdings" panose="05000000000000000000" pitchFamily="2" charset="2"/>
              <a:buChar char=""/>
            </a:pPr>
            <a:r>
              <a:rPr lang="en-US" sz="1029"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Git</a:t>
            </a:r>
            <a:endPar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448193" defTabSz="914367">
              <a:lnSpc>
                <a:spcPct val="107000"/>
              </a:lnSpc>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t>
            </a:r>
            <a:b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br>
            <a:endPar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Weka</a:t>
            </a:r>
          </a:p>
          <a:p>
            <a:pPr marL="336145" indent="-336145" defTabSz="914367">
              <a:lnSpc>
                <a:spcPct val="107000"/>
              </a:lnSpc>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Apache Drill</a:t>
            </a:r>
          </a:p>
          <a:p>
            <a:pPr marL="336145" indent="-336145" defTabSz="914367">
              <a:lnSpc>
                <a:spcPct val="107000"/>
              </a:lnSpc>
              <a:spcAft>
                <a:spcPts val="784"/>
              </a:spcAft>
              <a:buFont typeface="Wingdings" panose="05000000000000000000" pitchFamily="2" charset="2"/>
              <a:buChar char=""/>
            </a:pPr>
            <a:r>
              <a:rPr lang="en-US" sz="1029" dirty="0">
                <a:solidFill>
                  <a:srgbClr val="FFFFFF"/>
                </a:solidFill>
                <a:latin typeface="Calibri" panose="020F0502020204030204" pitchFamily="34" charset="0"/>
                <a:ea typeface="Calibri" panose="020F0502020204030204" pitchFamily="34" charset="0"/>
                <a:cs typeface="Times New Roman" panose="02020603050405020304" pitchFamily="18" charset="0"/>
              </a:rPr>
              <a:t>Apache Spark - local instance</a:t>
            </a:r>
          </a:p>
        </p:txBody>
      </p:sp>
    </p:spTree>
    <p:extLst>
      <p:ext uri="{BB962C8B-B14F-4D97-AF65-F5344CB8AC3E}">
        <p14:creationId xmlns:p14="http://schemas.microsoft.com/office/powerpoint/2010/main" val="24566866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0893" y="226701"/>
            <a:ext cx="11652534" cy="6148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4800" dirty="0">
                <a:latin typeface="Calibri Light" panose="020F0302020204030204"/>
              </a:rPr>
              <a:t>Most of Today’s Examples are worked out as jupyter Notebooks – Included on the DSVMs</a:t>
            </a:r>
          </a:p>
        </p:txBody>
      </p:sp>
      <p:pic>
        <p:nvPicPr>
          <p:cNvPr id="6" name="Picture 5" descr="A drawing of a tree&#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62" y="2161675"/>
            <a:ext cx="3052212" cy="3052212"/>
          </a:xfrm>
          <a:prstGeom prst="rect">
            <a:avLst/>
          </a:prstGeom>
        </p:spPr>
      </p:pic>
      <p:sp>
        <p:nvSpPr>
          <p:cNvPr id="8" name="Rectangle 7"/>
          <p:cNvSpPr/>
          <p:nvPr/>
        </p:nvSpPr>
        <p:spPr>
          <a:xfrm>
            <a:off x="4270407" y="2030811"/>
            <a:ext cx="7337659" cy="3416320"/>
          </a:xfrm>
          <a:prstGeom prst="rect">
            <a:avLst/>
          </a:prstGeom>
        </p:spPr>
        <p:txBody>
          <a:bodyPr wrap="square">
            <a:spAutoFit/>
          </a:bodyPr>
          <a:lstStyle/>
          <a:p>
            <a:pPr marL="285750" indent="-285750">
              <a:buFont typeface="Arial" panose="020B0604020202020204" pitchFamily="34" charset="0"/>
              <a:buChar char="•"/>
            </a:pPr>
            <a:r>
              <a:rPr lang="en-US" sz="2400" dirty="0"/>
              <a:t>Popular open-source application</a:t>
            </a:r>
          </a:p>
          <a:p>
            <a:pPr marL="285750" indent="-285750">
              <a:buFont typeface="Arial" panose="020B0604020202020204" pitchFamily="34" charset="0"/>
              <a:buChar char="•"/>
            </a:pPr>
            <a:r>
              <a:rPr lang="en-US" sz="2400" dirty="0"/>
              <a:t>A browser based </a:t>
            </a:r>
            <a:r>
              <a:rPr lang="en-US" sz="2400" b="1" dirty="0"/>
              <a:t>Read–</a:t>
            </a:r>
            <a:r>
              <a:rPr lang="en-US" sz="2400" b="1" dirty="0" err="1"/>
              <a:t>Eval</a:t>
            </a:r>
            <a:r>
              <a:rPr lang="en-US" sz="2400" b="1" dirty="0"/>
              <a:t>–Print Loop</a:t>
            </a:r>
            <a:r>
              <a:rPr lang="en-US" sz="2400" dirty="0"/>
              <a:t> (</a:t>
            </a:r>
            <a:r>
              <a:rPr lang="en-US" sz="2400" b="1" dirty="0"/>
              <a:t>REPL</a:t>
            </a:r>
            <a:r>
              <a:rPr lang="en-US" sz="2400" dirty="0"/>
              <a:t>) environment</a:t>
            </a:r>
          </a:p>
          <a:p>
            <a:pPr marL="285750" indent="-285750">
              <a:buFont typeface="Arial" panose="020B0604020202020204" pitchFamily="34" charset="0"/>
              <a:buChar char="•"/>
            </a:pPr>
            <a:r>
              <a:rPr lang="en-US" sz="2400" dirty="0"/>
              <a:t>Used to create and share documents that contain:</a:t>
            </a:r>
          </a:p>
          <a:p>
            <a:pPr marL="800100" lvl="1" indent="-342900">
              <a:buFont typeface="Wingdings" panose="05000000000000000000" pitchFamily="2" charset="2"/>
              <a:buChar char="ü"/>
            </a:pPr>
            <a:r>
              <a:rPr lang="en-US" sz="2400" dirty="0"/>
              <a:t>Live code</a:t>
            </a:r>
          </a:p>
          <a:p>
            <a:pPr marL="800100" lvl="1" indent="-342900">
              <a:buFont typeface="Wingdings" panose="05000000000000000000" pitchFamily="2" charset="2"/>
              <a:buChar char="ü"/>
            </a:pPr>
            <a:r>
              <a:rPr lang="en-US" sz="2400" dirty="0"/>
              <a:t>Equations</a:t>
            </a:r>
          </a:p>
          <a:p>
            <a:pPr marL="800100" lvl="1" indent="-342900">
              <a:buFont typeface="Wingdings" panose="05000000000000000000" pitchFamily="2" charset="2"/>
              <a:buChar char="ü"/>
            </a:pPr>
            <a:r>
              <a:rPr lang="en-US" sz="2400" dirty="0"/>
              <a:t>Visualizations</a:t>
            </a:r>
          </a:p>
          <a:p>
            <a:pPr marL="800100" lvl="1" indent="-342900">
              <a:buFont typeface="Wingdings" panose="05000000000000000000" pitchFamily="2" charset="2"/>
              <a:buChar char="ü"/>
            </a:pPr>
            <a:r>
              <a:rPr lang="en-US" sz="2400" dirty="0"/>
              <a:t>Explanatory text/documentation</a:t>
            </a:r>
          </a:p>
          <a:p>
            <a:pPr marL="800100" lvl="1" indent="-342900">
              <a:buFont typeface="Wingdings" panose="05000000000000000000" pitchFamily="2" charset="2"/>
              <a:buChar char="ü"/>
            </a:pPr>
            <a:r>
              <a:rPr lang="en-US" sz="2400" dirty="0"/>
              <a:t>Stored Outputs etc.</a:t>
            </a:r>
          </a:p>
        </p:txBody>
      </p:sp>
      <p:sp>
        <p:nvSpPr>
          <p:cNvPr id="9" name="TextBox 8"/>
          <p:cNvSpPr txBox="1"/>
          <p:nvPr/>
        </p:nvSpPr>
        <p:spPr>
          <a:xfrm>
            <a:off x="170806" y="5677261"/>
            <a:ext cx="11852708" cy="1120307"/>
          </a:xfrm>
          <a:prstGeom prst="rect">
            <a:avLst/>
          </a:prstGeom>
          <a:noFill/>
        </p:spPr>
        <p:txBody>
          <a:bodyPr wrap="square" lIns="182880" tIns="146304" rIns="182880" bIns="146304" rtlCol="0">
            <a:spAutoFit/>
          </a:bodyPr>
          <a:lstStyle/>
          <a:p>
            <a:pPr algn="ctr">
              <a:lnSpc>
                <a:spcPct val="90000"/>
              </a:lnSpc>
              <a:spcAft>
                <a:spcPts val="600"/>
              </a:spcAft>
            </a:pPr>
            <a:r>
              <a:rPr lang="en-US" i="1" dirty="0"/>
              <a:t>The focus of this session is skewed predominantly towards demonstrating the scenarios as opposed to discussing the Data Science algorithms and methods used in the examples.</a:t>
            </a:r>
          </a:p>
          <a:p>
            <a:pPr algn="ctr">
              <a:lnSpc>
                <a:spcPct val="90000"/>
              </a:lnSpc>
              <a:spcAft>
                <a:spcPts val="600"/>
              </a:spcAft>
            </a:pPr>
            <a:r>
              <a:rPr lang="en-US" i="1" dirty="0"/>
              <a:t>Please visit </a:t>
            </a:r>
            <a:r>
              <a:rPr lang="en-US" i="1" dirty="0">
                <a:solidFill>
                  <a:srgbClr val="616161"/>
                </a:solidFill>
                <a:highlight>
                  <a:srgbClr val="C0C0C0"/>
                </a:highlight>
                <a:hlinkClick r:id="rId3"/>
              </a:rPr>
              <a:t>http://learnanalytics.microsoft.com</a:t>
            </a:r>
            <a:r>
              <a:rPr lang="en-US" i="1" dirty="0">
                <a:solidFill>
                  <a:srgbClr val="616161"/>
                </a:solidFill>
                <a:highlight>
                  <a:srgbClr val="C0C0C0"/>
                </a:highlight>
              </a:rPr>
              <a:t> </a:t>
            </a:r>
            <a:r>
              <a:rPr lang="en-US" i="1" dirty="0"/>
              <a:t> for dedicated Data Science Training</a:t>
            </a:r>
          </a:p>
        </p:txBody>
      </p:sp>
    </p:spTree>
    <p:extLst>
      <p:ext uri="{BB962C8B-B14F-4D97-AF65-F5344CB8AC3E}">
        <p14:creationId xmlns:p14="http://schemas.microsoft.com/office/powerpoint/2010/main" val="1046272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701" y="2402360"/>
            <a:ext cx="5870910" cy="3131152"/>
          </a:xfrm>
          <a:prstGeom prst="rect">
            <a:avLst/>
          </a:prstGeom>
        </p:spPr>
      </p:pic>
      <p:sp>
        <p:nvSpPr>
          <p:cNvPr id="118" name="Title 1"/>
          <p:cNvSpPr>
            <a:spLocks noGrp="1"/>
          </p:cNvSpPr>
          <p:nvPr>
            <p:ph type="title"/>
          </p:nvPr>
        </p:nvSpPr>
        <p:spPr>
          <a:xfrm>
            <a:off x="339292" y="257848"/>
            <a:ext cx="11655840" cy="899665"/>
          </a:xfrm>
        </p:spPr>
        <p:txBody>
          <a:bodyPr/>
          <a:lstStyle/>
          <a:p>
            <a:r>
              <a:rPr lang="en-US" dirty="0"/>
              <a:t>Dataset Refresher - The 2013 </a:t>
            </a:r>
            <a:r>
              <a:rPr lang="en-US" dirty="0" err="1"/>
              <a:t>NYCTaxi</a:t>
            </a:r>
            <a:r>
              <a:rPr lang="en-US" dirty="0"/>
              <a:t> Data</a:t>
            </a:r>
            <a:br>
              <a:rPr lang="en-US" dirty="0"/>
            </a:br>
            <a:r>
              <a:rPr lang="en-US" sz="3600" dirty="0"/>
              <a:t>Data wrangling, manipulations, modeling, and evaluation</a:t>
            </a:r>
            <a:endParaRPr lang="en-US" i="1" dirty="0">
              <a:solidFill>
                <a:schemeClr val="bg2">
                  <a:lumMod val="50000"/>
                  <a:lumOff val="50000"/>
                </a:schemeClr>
              </a:solidFill>
            </a:endParaRPr>
          </a:p>
        </p:txBody>
      </p:sp>
      <p:sp>
        <p:nvSpPr>
          <p:cNvPr id="5" name="TextBox 4"/>
          <p:cNvSpPr txBox="1"/>
          <p:nvPr/>
        </p:nvSpPr>
        <p:spPr>
          <a:xfrm>
            <a:off x="6392779" y="2402360"/>
            <a:ext cx="5221353" cy="3010055"/>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bg1"/>
                </a:solidFill>
              </a:rPr>
              <a:t>The data used for this exercise is the public NYC Taxi Trip and Fare data-set (2013, December, ~4 Gb, ~13 million rows) available from: </a:t>
            </a:r>
            <a:r>
              <a:rPr lang="en-US" sz="2800" dirty="0">
                <a:solidFill>
                  <a:schemeClr val="bg1"/>
                </a:solidFill>
                <a:hlinkClick r:id="rId4"/>
              </a:rPr>
              <a:t>http://www.andresmh.com/nyctaxitrips</a:t>
            </a:r>
            <a:r>
              <a:rPr lang="en-US" sz="2800" dirty="0">
                <a:solidFill>
                  <a:schemeClr val="bg1"/>
                </a:solidFill>
              </a:rPr>
              <a:t>  </a:t>
            </a:r>
          </a:p>
        </p:txBody>
      </p:sp>
    </p:spTree>
    <p:extLst>
      <p:ext uri="{BB962C8B-B14F-4D97-AF65-F5344CB8AC3E}">
        <p14:creationId xmlns:p14="http://schemas.microsoft.com/office/powerpoint/2010/main" val="3386653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573427"/>
            <a:ext cx="12192000" cy="4094205"/>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8" name="Title 1"/>
          <p:cNvSpPr>
            <a:spLocks noGrp="1"/>
          </p:cNvSpPr>
          <p:nvPr>
            <p:ph type="title"/>
          </p:nvPr>
        </p:nvSpPr>
        <p:spPr>
          <a:xfrm>
            <a:off x="339292" y="257848"/>
            <a:ext cx="11655840" cy="899665"/>
          </a:xfrm>
        </p:spPr>
        <p:txBody>
          <a:bodyPr/>
          <a:lstStyle/>
          <a:p>
            <a:r>
              <a:rPr lang="en-US" sz="4800" b="1" dirty="0"/>
              <a:t>Demo Scenario</a:t>
            </a:r>
            <a:endParaRPr lang="en-US" sz="4800" b="1" i="1" dirty="0">
              <a:solidFill>
                <a:schemeClr val="bg2">
                  <a:lumMod val="50000"/>
                  <a:lumOff val="50000"/>
                </a:schemeClr>
              </a:solidFill>
            </a:endParaRPr>
          </a:p>
        </p:txBody>
      </p:sp>
      <p:sp>
        <p:nvSpPr>
          <p:cNvPr id="5" name="TextBox 4"/>
          <p:cNvSpPr txBox="1"/>
          <p:nvPr/>
        </p:nvSpPr>
        <p:spPr>
          <a:xfrm>
            <a:off x="339292" y="1685668"/>
            <a:ext cx="4617719" cy="389337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SQL Server R Services: - </a:t>
            </a:r>
          </a:p>
          <a:p>
            <a:pPr marL="457200" indent="-457200">
              <a:lnSpc>
                <a:spcPct val="90000"/>
              </a:lnSpc>
              <a:spcAft>
                <a:spcPts val="600"/>
              </a:spcAft>
              <a:buFont typeface="Wingdings" panose="05000000000000000000" pitchFamily="2" charset="2"/>
              <a:buChar char="ü"/>
            </a:pPr>
            <a:r>
              <a:rPr lang="en-US" sz="3200" dirty="0">
                <a:latin typeface="+mj-lt"/>
              </a:rPr>
              <a:t>Dev</a:t>
            </a:r>
          </a:p>
          <a:p>
            <a:pPr marL="457200" indent="-457200">
              <a:lnSpc>
                <a:spcPct val="90000"/>
              </a:lnSpc>
              <a:spcAft>
                <a:spcPts val="600"/>
              </a:spcAft>
              <a:buFont typeface="Wingdings" panose="05000000000000000000" pitchFamily="2" charset="2"/>
              <a:buChar char="ü"/>
            </a:pPr>
            <a:r>
              <a:rPr lang="en-US" sz="3200" dirty="0">
                <a:latin typeface="+mj-lt"/>
              </a:rPr>
              <a:t>Train</a:t>
            </a:r>
          </a:p>
          <a:p>
            <a:pPr marL="457200" indent="-457200">
              <a:lnSpc>
                <a:spcPct val="90000"/>
              </a:lnSpc>
              <a:spcAft>
                <a:spcPts val="600"/>
              </a:spcAft>
              <a:buFont typeface="Wingdings" panose="05000000000000000000" pitchFamily="2" charset="2"/>
              <a:buChar char="ü"/>
            </a:pPr>
            <a:r>
              <a:rPr lang="en-US" sz="3200" dirty="0">
                <a:latin typeface="+mj-lt"/>
              </a:rPr>
              <a:t>Test</a:t>
            </a:r>
          </a:p>
          <a:p>
            <a:pPr marL="457200" indent="-457200">
              <a:lnSpc>
                <a:spcPct val="90000"/>
              </a:lnSpc>
              <a:spcAft>
                <a:spcPts val="600"/>
              </a:spcAft>
              <a:buFont typeface="Wingdings" panose="05000000000000000000" pitchFamily="2" charset="2"/>
              <a:buChar char="ü"/>
            </a:pPr>
            <a:r>
              <a:rPr lang="en-US" sz="3200" dirty="0">
                <a:latin typeface="+mj-lt"/>
              </a:rPr>
              <a:t>Deploy</a:t>
            </a:r>
          </a:p>
          <a:p>
            <a:pPr marL="457200" indent="-457200">
              <a:lnSpc>
                <a:spcPct val="90000"/>
              </a:lnSpc>
              <a:spcAft>
                <a:spcPts val="600"/>
              </a:spcAft>
              <a:buFont typeface="Wingdings" panose="05000000000000000000" pitchFamily="2" charset="2"/>
              <a:buChar char="ü"/>
            </a:pPr>
            <a:r>
              <a:rPr lang="en-US" sz="3200" dirty="0">
                <a:latin typeface="+mj-lt"/>
              </a:rPr>
              <a:t>Score</a:t>
            </a:r>
            <a:endParaRPr lang="en-US" sz="3600" dirty="0">
              <a:latin typeface="+mj-lt"/>
            </a:endParaRPr>
          </a:p>
        </p:txBody>
      </p:sp>
      <p:pic>
        <p:nvPicPr>
          <p:cNvPr id="4" name="Picture 3"/>
          <p:cNvPicPr>
            <a:picLocks noChangeAspect="1"/>
          </p:cNvPicPr>
          <p:nvPr/>
        </p:nvPicPr>
        <p:blipFill>
          <a:blip r:embed="rId3"/>
          <a:stretch>
            <a:fillRect/>
          </a:stretch>
        </p:blipFill>
        <p:spPr>
          <a:xfrm>
            <a:off x="8111911" y="2018779"/>
            <a:ext cx="2733675" cy="2305050"/>
          </a:xfrm>
          <a:prstGeom prst="rect">
            <a:avLst/>
          </a:prstGeom>
        </p:spPr>
      </p:pic>
      <p:pic>
        <p:nvPicPr>
          <p:cNvPr id="10" name="Picture 9"/>
          <p:cNvPicPr>
            <a:picLocks noChangeAspect="1"/>
          </p:cNvPicPr>
          <p:nvPr/>
        </p:nvPicPr>
        <p:blipFill rotWithShape="1">
          <a:blip r:embed="rId4"/>
          <a:srcRect b="59437"/>
          <a:stretch/>
        </p:blipFill>
        <p:spPr>
          <a:xfrm>
            <a:off x="6978056" y="4056594"/>
            <a:ext cx="1231332" cy="1257356"/>
          </a:xfrm>
          <a:prstGeom prst="rect">
            <a:avLst/>
          </a:prstGeom>
        </p:spPr>
      </p:pic>
      <p:sp>
        <p:nvSpPr>
          <p:cNvPr id="6" name="Rectangle 5"/>
          <p:cNvSpPr/>
          <p:nvPr/>
        </p:nvSpPr>
        <p:spPr>
          <a:xfrm>
            <a:off x="2231525" y="5793360"/>
            <a:ext cx="7728949" cy="369332"/>
          </a:xfrm>
          <a:prstGeom prst="rect">
            <a:avLst/>
          </a:prstGeom>
        </p:spPr>
        <p:txBody>
          <a:bodyPr wrap="square">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&lt;</a:t>
            </a:r>
            <a:r>
              <a:rPr lang="en-US" dirty="0" err="1">
                <a:solidFill>
                  <a:srgbClr val="FF0000"/>
                </a:solidFill>
                <a:latin typeface="Consolas" panose="020B0609020204030204" pitchFamily="49" charset="0"/>
              </a:rPr>
              <a:t>YourDSVMNameHere</a:t>
            </a:r>
            <a:r>
              <a:rPr lang="en-US" dirty="0">
                <a:solidFill>
                  <a:srgbClr val="FF0000"/>
                </a:solidFill>
                <a:latin typeface="Consolas" panose="020B0609020204030204" pitchFamily="49" charset="0"/>
              </a:rPr>
              <a:t>&gt;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SQLRUserGroup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WINDOWS</a:t>
            </a:r>
            <a:endParaRPr lang="en-US" dirty="0"/>
          </a:p>
        </p:txBody>
      </p:sp>
    </p:spTree>
    <p:extLst>
      <p:ext uri="{BB962C8B-B14F-4D97-AF65-F5344CB8AC3E}">
        <p14:creationId xmlns:p14="http://schemas.microsoft.com/office/powerpoint/2010/main" val="10355277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573427"/>
            <a:ext cx="12192000" cy="4094205"/>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8" name="Title 1"/>
          <p:cNvSpPr>
            <a:spLocks noGrp="1"/>
          </p:cNvSpPr>
          <p:nvPr>
            <p:ph type="title"/>
          </p:nvPr>
        </p:nvSpPr>
        <p:spPr>
          <a:xfrm>
            <a:off x="339292" y="257848"/>
            <a:ext cx="11655840" cy="899665"/>
          </a:xfrm>
        </p:spPr>
        <p:txBody>
          <a:bodyPr/>
          <a:lstStyle/>
          <a:p>
            <a:r>
              <a:rPr lang="en-US" sz="4800" b="1" dirty="0"/>
              <a:t>Demo Scenario</a:t>
            </a:r>
            <a:endParaRPr lang="en-US" sz="4800" b="1" i="1" dirty="0">
              <a:solidFill>
                <a:schemeClr val="bg2">
                  <a:lumMod val="50000"/>
                  <a:lumOff val="50000"/>
                </a:schemeClr>
              </a:solidFill>
            </a:endParaRPr>
          </a:p>
        </p:txBody>
      </p:sp>
      <p:sp>
        <p:nvSpPr>
          <p:cNvPr id="5" name="TextBox 4"/>
          <p:cNvSpPr txBox="1"/>
          <p:nvPr/>
        </p:nvSpPr>
        <p:spPr>
          <a:xfrm>
            <a:off x="339292" y="1685668"/>
            <a:ext cx="4617719" cy="23668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Using the Local Spark instance on the DSVM for Dev &amp; Test</a:t>
            </a:r>
          </a:p>
          <a:p>
            <a:pPr>
              <a:lnSpc>
                <a:spcPct val="90000"/>
              </a:lnSpc>
              <a:spcAft>
                <a:spcPts val="600"/>
              </a:spcAft>
            </a:pPr>
            <a:endParaRPr lang="en-US" sz="3600" dirty="0">
              <a:latin typeface="+mj-lt"/>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722" t="22086" r="3612" b="21581"/>
          <a:stretch/>
        </p:blipFill>
        <p:spPr>
          <a:xfrm>
            <a:off x="7254796" y="2487212"/>
            <a:ext cx="3131406" cy="1863407"/>
          </a:xfrm>
          <a:prstGeom prst="rect">
            <a:avLst/>
          </a:prstGeom>
        </p:spPr>
      </p:pic>
      <p:pic>
        <p:nvPicPr>
          <p:cNvPr id="8" name="Picture 7"/>
          <p:cNvPicPr>
            <a:picLocks noChangeAspect="1"/>
          </p:cNvPicPr>
          <p:nvPr/>
        </p:nvPicPr>
        <p:blipFill rotWithShape="1">
          <a:blip r:embed="rId4"/>
          <a:srcRect t="49707" b="10534"/>
          <a:stretch/>
        </p:blipFill>
        <p:spPr>
          <a:xfrm>
            <a:off x="9922743" y="3960488"/>
            <a:ext cx="1256204" cy="1257356"/>
          </a:xfrm>
          <a:prstGeom prst="rect">
            <a:avLst/>
          </a:prstGeom>
        </p:spPr>
      </p:pic>
    </p:spTree>
    <p:extLst>
      <p:ext uri="{BB962C8B-B14F-4D97-AF65-F5344CB8AC3E}">
        <p14:creationId xmlns:p14="http://schemas.microsoft.com/office/powerpoint/2010/main" val="3849624494"/>
      </p:ext>
    </p:extLst>
  </p:cSld>
  <p:clrMapOvr>
    <a:masterClrMapping/>
  </p:clrMapOvr>
  <p:transition>
    <p:fade/>
  </p:transition>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15864</TotalTime>
  <Words>1554</Words>
  <Application>Microsoft Office PowerPoint</Application>
  <PresentationFormat>Widescreen</PresentationFormat>
  <Paragraphs>322</Paragraphs>
  <Slides>21</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Calibri Light</vt:lpstr>
      <vt:lpstr>Consolas</vt:lpstr>
      <vt:lpstr>Segoe Pro Light</vt:lpstr>
      <vt:lpstr>Segoe UI</vt:lpstr>
      <vt:lpstr>Segoe UI Light</vt:lpstr>
      <vt:lpstr>Times New Roman</vt:lpstr>
      <vt:lpstr>Wingdings</vt:lpstr>
      <vt:lpstr>Wingdings 3</vt:lpstr>
      <vt:lpstr>COLOR TEMPLATE</vt:lpstr>
      <vt:lpstr>Data Science Virtual Machine –  A Walkthrough of end-to-end  Analytics Scenarios  Barnam Bora Program Manager - Engineering</vt:lpstr>
      <vt:lpstr>Agenda</vt:lpstr>
      <vt:lpstr>Data Science VM ? </vt:lpstr>
      <vt:lpstr>PowerPoint Presentation</vt:lpstr>
      <vt:lpstr>PowerPoint Presentation</vt:lpstr>
      <vt:lpstr>PowerPoint Presentation</vt:lpstr>
      <vt:lpstr>Dataset Refresher - The 2013 NYCTaxi Data Data wrangling, manipulations, modeling, and evaluation</vt:lpstr>
      <vt:lpstr>Demo Scenario</vt:lpstr>
      <vt:lpstr>Demo Scenario</vt:lpstr>
      <vt:lpstr>Using the Local Spark instance on the Linux DSVM with 2013 NYCTaxi Data Data wrangling, manipulations, modeling, and evaluation</vt:lpstr>
      <vt:lpstr>Using SparkR on a Local Spark instance with 2013 NYCTaxi Data Data wrangling, manipulations, modeling, and evaluation</vt:lpstr>
      <vt:lpstr>Demo Scenario</vt:lpstr>
      <vt:lpstr>MNIST Feed Forward Network - Using CNTK (Microsoft Cognitive Toolkit)</vt:lpstr>
      <vt:lpstr>The Deep Learning toolkit for DSVM Click Here </vt:lpstr>
      <vt:lpstr>PowerPoint Presentation</vt:lpstr>
      <vt:lpstr>MNIST Feed Forward Network - Using CNTK (Microsoft Cognitive Toolkit)</vt:lpstr>
      <vt:lpstr>Demo Scenario</vt:lpstr>
      <vt:lpstr>Exploring the 2013 NYCTaxi Data using Apache DRILL: Data wrangling, manipulations, modeling, and evaluation</vt:lpstr>
      <vt:lpstr>Roadmap</vt:lpstr>
      <vt:lpstr>Summary</vt:lpstr>
      <vt:lpstr>Useful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MNIST Feed Forward Network - CNTK</dc:title>
  <dc:creator>Barnam Bora</dc:creator>
  <cp:lastModifiedBy>Barnam Bora</cp:lastModifiedBy>
  <cp:revision>32</cp:revision>
  <dcterms:created xsi:type="dcterms:W3CDTF">2017-03-21T17:45:23Z</dcterms:created>
  <dcterms:modified xsi:type="dcterms:W3CDTF">2017-04-04T05:25:03Z</dcterms:modified>
</cp:coreProperties>
</file>